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14"/>
  </p:notesMasterIdLst>
  <p:sldIdLst>
    <p:sldId id="519" r:id="rId2"/>
    <p:sldId id="651" r:id="rId3"/>
    <p:sldId id="695" r:id="rId4"/>
    <p:sldId id="690" r:id="rId5"/>
    <p:sldId id="691" r:id="rId6"/>
    <p:sldId id="694" r:id="rId7"/>
    <p:sldId id="698" r:id="rId8"/>
    <p:sldId id="697" r:id="rId9"/>
    <p:sldId id="696" r:id="rId10"/>
    <p:sldId id="692" r:id="rId11"/>
    <p:sldId id="693" r:id="rId12"/>
    <p:sldId id="263" r:id="rId13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Consolas" panose="020B0609020204030204" pitchFamily="49" charset="0"/>
      <p:regular r:id="rId19"/>
      <p:bold r:id="rId20"/>
      <p:italic r:id="rId21"/>
      <p:boldItalic r:id="rId22"/>
    </p:embeddedFont>
    <p:embeddedFont>
      <p:font typeface="Montserrat Medium" panose="020B0604020202020204" charset="0"/>
      <p:regular r:id="rId23"/>
      <p:italic r:id="rId24"/>
    </p:embeddedFont>
    <p:embeddedFont>
      <p:font typeface="Montserrat SemiBold" panose="020B0604020202020204" charset="0"/>
      <p:regular r:id="rId25"/>
      <p:bold r:id="rId26"/>
      <p:italic r:id="rId27"/>
      <p:boldItalic r:id="rId28"/>
    </p:embeddedFont>
    <p:embeddedFont>
      <p:font typeface="Open Sans" panose="020B0606030504020204" pitchFamily="34" charset="0"/>
      <p:regular r:id="rId29"/>
      <p:bold r:id="rId30"/>
      <p:italic r:id="rId31"/>
      <p:boldItalic r:id="rId32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  <p15:guide id="3" pos="408" userDrawn="1">
          <p15:clr>
            <a:srgbClr val="A4A3A4"/>
          </p15:clr>
        </p15:guide>
        <p15:guide id="4" pos="158" userDrawn="1">
          <p15:clr>
            <a:srgbClr val="A4A3A4"/>
          </p15:clr>
        </p15:guide>
        <p15:guide id="5" pos="5602" userDrawn="1">
          <p15:clr>
            <a:srgbClr val="A4A3A4"/>
          </p15:clr>
        </p15:guide>
        <p15:guide id="6" orient="horz" pos="48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A7B"/>
    <a:srgbClr val="D8D800"/>
    <a:srgbClr val="008D54"/>
    <a:srgbClr val="5BE8FF"/>
    <a:srgbClr val="0097B0"/>
    <a:srgbClr val="C4A689"/>
    <a:srgbClr val="F7F2CB"/>
    <a:srgbClr val="BC5B40"/>
    <a:srgbClr val="659B91"/>
    <a:srgbClr val="FCFA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24" autoAdjust="0"/>
    <p:restoredTop sz="69213" autoAdjust="0"/>
  </p:normalViewPr>
  <p:slideViewPr>
    <p:cSldViewPr snapToGrid="0" snapToObjects="1">
      <p:cViewPr varScale="1">
        <p:scale>
          <a:sx n="106" d="100"/>
          <a:sy n="106" d="100"/>
        </p:scale>
        <p:origin x="1740" y="96"/>
      </p:cViewPr>
      <p:guideLst>
        <p:guide orient="horz" pos="1620"/>
        <p:guide pos="2880"/>
        <p:guide pos="408"/>
        <p:guide pos="158"/>
        <p:guide pos="5602"/>
        <p:guide orient="horz" pos="48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>
        <p:scale>
          <a:sx n="100" d="100"/>
          <a:sy n="100" d="100"/>
        </p:scale>
        <p:origin x="4560" y="65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32" Type="http://schemas.openxmlformats.org/officeDocument/2006/relationships/font" Target="fonts/font18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font" Target="fonts/font14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openxmlformats.org/officeDocument/2006/relationships/font" Target="fonts/font1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font" Target="fonts/font16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2B6EE4-302D-42F1-9E0F-295CEEA59884}" type="datetimeFigureOut">
              <a:rPr lang="es-ES" smtClean="0"/>
              <a:t>17/04/2021</a:t>
            </a:fld>
            <a:endParaRPr lang="es-E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B2E3C7-4DED-451B-AD6F-BFB932FF2CAD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813420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alistapart.com/article/responsive-web-design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 ahorra tiempo y dinero, ya que no es necesario mantener sitios web separados para los diferentes dispositivos</a:t>
            </a:r>
          </a:p>
          <a:p>
            <a:endParaRPr lang="es-E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¿Acceden más usuarios desde móvil o desde escritorio? ¿Predominan las </a:t>
            </a:r>
            <a:r>
              <a:rPr lang="es-E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tablets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 los móviles? ¿Tu objetivo es tener más usuarios de móvil o de escritorio?</a:t>
            </a: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843722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11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305377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>
                <a:hlinkClick r:id="rId3"/>
              </a:rPr>
              <a:t>https://alistapart.com/article/responsive-web-design/</a:t>
            </a:r>
            <a:endParaRPr lang="es-ES" dirty="0"/>
          </a:p>
          <a:p>
            <a:endParaRPr lang="en-US" dirty="0"/>
          </a:p>
          <a:p>
            <a:r>
              <a:rPr lang="en-US" dirty="0"/>
              <a:t>Define el </a:t>
            </a:r>
            <a:r>
              <a:rPr lang="en-US" dirty="0" err="1"/>
              <a:t>diseño</a:t>
            </a:r>
            <a:r>
              <a:rPr lang="en-US" dirty="0"/>
              <a:t> responsive </a:t>
            </a:r>
            <a:r>
              <a:rPr lang="en-US" dirty="0" err="1"/>
              <a:t>mediante</a:t>
            </a:r>
            <a:r>
              <a:rPr lang="en-US" dirty="0"/>
              <a:t> 3 </a:t>
            </a:r>
            <a:r>
              <a:rPr lang="en-US" dirty="0" err="1"/>
              <a:t>técnicas</a:t>
            </a:r>
            <a:r>
              <a:rPr lang="en-US" dirty="0"/>
              <a:t>:</a:t>
            </a:r>
          </a:p>
          <a:p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Fundamentos</a:t>
            </a:r>
            <a:r>
              <a:rPr lang="en-US" dirty="0"/>
              <a:t> </a:t>
            </a:r>
            <a:r>
              <a:rPr lang="en-US" dirty="0" err="1"/>
              <a:t>fluidos</a:t>
            </a:r>
            <a:r>
              <a:rPr lang="en-US" dirty="0"/>
              <a:t>: </a:t>
            </a:r>
            <a:r>
              <a:rPr lang="en-US" dirty="0" err="1"/>
              <a:t>evitar</a:t>
            </a:r>
            <a:r>
              <a:rPr lang="en-US" dirty="0"/>
              <a:t> </a:t>
            </a:r>
            <a:r>
              <a:rPr lang="en-US" dirty="0" err="1"/>
              <a:t>medidas</a:t>
            </a:r>
            <a:r>
              <a:rPr lang="en-US" dirty="0"/>
              <a:t> </a:t>
            </a:r>
            <a:r>
              <a:rPr lang="en-US" dirty="0" err="1"/>
              <a:t>absolutas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los pixels y </a:t>
            </a:r>
            <a:r>
              <a:rPr lang="en-US" dirty="0" err="1"/>
              <a:t>comenzar</a:t>
            </a:r>
            <a:r>
              <a:rPr lang="en-US" dirty="0"/>
              <a:t> a </a:t>
            </a:r>
            <a:r>
              <a:rPr lang="en-US" dirty="0" err="1"/>
              <a:t>pensar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proporciones</a:t>
            </a:r>
            <a:r>
              <a:rPr lang="en-US" dirty="0"/>
              <a:t>.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Contenido</a:t>
            </a:r>
            <a:r>
              <a:rPr lang="en-US" dirty="0"/>
              <a:t> flexible: Una </a:t>
            </a:r>
            <a:r>
              <a:rPr lang="en-US" dirty="0" err="1"/>
              <a:t>vez</a:t>
            </a:r>
            <a:r>
              <a:rPr lang="en-US" dirty="0"/>
              <a:t> que los </a:t>
            </a:r>
            <a:r>
              <a:rPr lang="en-US" dirty="0" err="1"/>
              <a:t>sistemas</a:t>
            </a:r>
            <a:r>
              <a:rPr lang="en-US" dirty="0"/>
              <a:t> de </a:t>
            </a:r>
            <a:r>
              <a:rPr lang="en-US" dirty="0" err="1"/>
              <a:t>diseño</a:t>
            </a:r>
            <a:r>
              <a:rPr lang="en-US" dirty="0"/>
              <a:t> son flexibles, el </a:t>
            </a:r>
            <a:r>
              <a:rPr lang="en-US" dirty="0" err="1"/>
              <a:t>contenido</a:t>
            </a:r>
            <a:r>
              <a:rPr lang="en-US" dirty="0"/>
              <a:t> que </a:t>
            </a:r>
            <a:r>
              <a:rPr lang="en-US" dirty="0" err="1"/>
              <a:t>ponemos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ese </a:t>
            </a:r>
            <a:r>
              <a:rPr lang="en-US" dirty="0" err="1"/>
              <a:t>diseño</a:t>
            </a:r>
            <a:r>
              <a:rPr lang="en-US" dirty="0"/>
              <a:t> </a:t>
            </a:r>
            <a:r>
              <a:rPr lang="en-US" dirty="0" err="1"/>
              <a:t>también</a:t>
            </a:r>
            <a:r>
              <a:rPr lang="en-US" dirty="0"/>
              <a:t> </a:t>
            </a:r>
            <a:r>
              <a:rPr lang="en-US" dirty="0" err="1"/>
              <a:t>tiene</a:t>
            </a:r>
            <a:r>
              <a:rPr lang="en-US" dirty="0"/>
              <a:t> que ser </a:t>
            </a:r>
            <a:r>
              <a:rPr lang="en-US" dirty="0" err="1"/>
              <a:t>capaz</a:t>
            </a:r>
            <a:r>
              <a:rPr lang="en-US" dirty="0"/>
              <a:t> de </a:t>
            </a:r>
            <a:r>
              <a:rPr lang="en-US" dirty="0" err="1"/>
              <a:t>ajustarse</a:t>
            </a:r>
            <a:r>
              <a:rPr lang="en-US" dirty="0"/>
              <a:t>.</a:t>
            </a:r>
          </a:p>
          <a:p>
            <a:pPr marL="171450" indent="-171450">
              <a:buFontTx/>
              <a:buChar char="-"/>
            </a:pPr>
            <a:r>
              <a:rPr lang="es-ES" dirty="0"/>
              <a:t>Conocer utilizar los Media </a:t>
            </a:r>
            <a:r>
              <a:rPr lang="es-ES" dirty="0" err="1"/>
              <a:t>Queries</a:t>
            </a:r>
            <a:r>
              <a:rPr lang="es-ES" dirty="0"/>
              <a:t>: El diseño y la posición ya no funcionan, debemos ser capaces de cambiar en función del espacio disponible.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805039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81385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255021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 concepto de </a:t>
            </a:r>
            <a:r>
              <a:rPr lang="es-E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media </a:t>
            </a:r>
            <a:r>
              <a:rPr lang="es-E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queries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nos da la capacidad de aplicar estilos CSS para tipos de medios concretos que cumplan condiciones especificadas entre paréntesis.</a:t>
            </a:r>
          </a:p>
          <a:p>
            <a:endParaRPr lang="es-E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 esta forma, una estrategia aconsejable es crear reglas CSS generales aplicadas a todo el documento: colores, tipo de fuente, etc. (</a:t>
            </a:r>
            <a:r>
              <a:rPr lang="es-E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características comunes en móviles y escritorio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), y luego, las particularidades que se aplicarían sólo en el dispositivo en cuestión.</a:t>
            </a:r>
          </a:p>
          <a:p>
            <a:endParaRPr lang="es-E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 utilizando las estrategias de diseño que vimos antes, podemos hacer uso de la vertiente </a:t>
            </a:r>
            <a:r>
              <a:rPr lang="es-E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mobile</a:t>
            </a:r>
            <a:r>
              <a:rPr lang="es-E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first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creando los estilos pensando en tamaño pequeños como los del móvil e ir escalando el diseño hacia las pantallas más grandes, o </a:t>
            </a:r>
            <a:r>
              <a:rPr lang="es-E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desktop </a:t>
            </a:r>
            <a:r>
              <a:rPr lang="es-E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first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donde hacemos lo contrario. Primero diseñamos pensando en escritorio y luego vamos adaptando el diseño a pantallas más pequeñas.</a:t>
            </a: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316063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 concepto de </a:t>
            </a:r>
            <a:r>
              <a:rPr lang="es-E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media </a:t>
            </a:r>
            <a:r>
              <a:rPr lang="es-E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queries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nos da la capacidad de aplicar estilos CSS para tipos de medios concretos que cumplan condiciones especificadas entre paréntesis.</a:t>
            </a:r>
          </a:p>
          <a:p>
            <a:endParaRPr lang="es-E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 esta forma, una estrategia aconsejable es crear reglas CSS generales aplicadas a todo el documento: colores, tipo de fuente, etc. (</a:t>
            </a:r>
            <a:r>
              <a:rPr lang="es-E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características comunes en móviles y escritorio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), y luego, las particularidades que se aplicarían sólo en el dispositivo en cuestión.</a:t>
            </a:r>
          </a:p>
          <a:p>
            <a:endParaRPr lang="es-E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 utilizando las estrategias de diseño que vimos antes, podemos hacer uso de la vertiente </a:t>
            </a:r>
            <a:r>
              <a:rPr lang="es-E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mobile</a:t>
            </a:r>
            <a:r>
              <a:rPr lang="es-E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first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creando los estilos pensando en tamaño pequeños como los del móvil e ir escalando el diseño hacia las pantallas más grandes, o </a:t>
            </a:r>
            <a:r>
              <a:rPr lang="es-E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desktop </a:t>
            </a:r>
            <a:r>
              <a:rPr lang="es-E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first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donde hacemos lo contrario. Primero diseñamos pensando en escritorio y luego vamos adaptando el diseño a pantallas más pequeñas.</a:t>
            </a: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7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677267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 concepto de </a:t>
            </a:r>
            <a:r>
              <a:rPr lang="es-E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media </a:t>
            </a:r>
            <a:r>
              <a:rPr lang="es-E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queries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nos da la capacidad de aplicar estilos CSS para tipos de medios concretos que cumplan condiciones especificadas entre paréntesis.</a:t>
            </a:r>
          </a:p>
          <a:p>
            <a:endParaRPr lang="es-E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 esta forma, una estrategia aconsejable es crear reglas CSS generales aplicadas a todo el documento: colores, tipo de fuente, etc. (</a:t>
            </a:r>
            <a:r>
              <a:rPr lang="es-E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características comunes en móviles y escritorio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), y luego, las particularidades que se aplicarían sólo en el dispositivo en cuestión.</a:t>
            </a:r>
          </a:p>
          <a:p>
            <a:endParaRPr lang="es-E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 utilizando las estrategias de diseño que vimos antes, podemos hacer uso de la vertiente </a:t>
            </a:r>
            <a:r>
              <a:rPr lang="es-E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mobile</a:t>
            </a:r>
            <a:r>
              <a:rPr lang="es-E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first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creando los estilos pensando en tamaño pequeños como los del móvil e ir escalando el diseño hacia las pantallas más grandes, o </a:t>
            </a:r>
            <a:r>
              <a:rPr lang="es-E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desktop </a:t>
            </a:r>
            <a:r>
              <a:rPr lang="es-E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first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donde hacemos lo contrario. Primero diseñamos pensando en escritorio y luego vamos adaptando el diseño a pantallas más pequeñas.</a:t>
            </a: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8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349691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 concepto de </a:t>
            </a:r>
            <a:r>
              <a:rPr lang="es-E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media </a:t>
            </a:r>
            <a:r>
              <a:rPr lang="es-E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queries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nos da la capacidad de aplicar estilos CSS para tipos de medios concretos que cumplan condiciones especificadas entre paréntesis.</a:t>
            </a:r>
          </a:p>
          <a:p>
            <a:endParaRPr lang="es-E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 esta forma, una estrategia aconsejable es crear reglas CSS generales aplicadas a todo el documento: colores, tipo de fuente, etc. (</a:t>
            </a:r>
            <a:r>
              <a:rPr lang="es-E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características comunes en móviles y escritorio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), y luego, las particularidades que se aplicarían sólo en el dispositivo en cuestión.</a:t>
            </a:r>
          </a:p>
          <a:p>
            <a:endParaRPr lang="es-E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 utilizando las estrategias de diseño que vimos antes, podemos hacer uso de la vertiente </a:t>
            </a:r>
            <a:r>
              <a:rPr lang="es-E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mobile</a:t>
            </a:r>
            <a:r>
              <a:rPr lang="es-E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first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creando los estilos pensando en tamaño pequeños como los del móvil e ir escalando el diseño hacia las pantallas más grandes, o </a:t>
            </a:r>
            <a:r>
              <a:rPr lang="es-E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desktop </a:t>
            </a:r>
            <a:r>
              <a:rPr lang="es-E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first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donde hacemos lo contrario. Primero diseñamos pensando en escritorio y luego vamos adaptando el diseño a pantallas más pequeñas.</a:t>
            </a: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9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140533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10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18775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495300" y="2847976"/>
            <a:ext cx="7772400" cy="933449"/>
          </a:xfrm>
        </p:spPr>
        <p:txBody>
          <a:bodyPr>
            <a:normAutofit/>
          </a:bodyPr>
          <a:lstStyle/>
          <a:p>
            <a:pPr algn="l"/>
            <a:r>
              <a:rPr lang="en-US" sz="7200" spc="-300" dirty="0" err="1">
                <a:latin typeface="Neo Sans Std Medium"/>
                <a:cs typeface="Neo Sans Std Medium"/>
              </a:rPr>
              <a:t>Título</a:t>
            </a:r>
            <a:endParaRPr lang="en-US" sz="7200" spc="-300" dirty="0">
              <a:latin typeface="Neo Sans Std Medium"/>
              <a:cs typeface="Neo Sans Std Medium"/>
            </a:endParaRPr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33400" y="3657600"/>
            <a:ext cx="8013700" cy="495300"/>
          </a:xfrm>
        </p:spPr>
        <p:txBody>
          <a:bodyPr>
            <a:normAutofit/>
          </a:bodyPr>
          <a:lstStyle>
            <a:lvl1pPr marL="0" indent="0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algn="l"/>
            <a:r>
              <a:rPr lang="en-US" sz="2800" dirty="0" err="1">
                <a:latin typeface="Neo Sans Std Light"/>
                <a:cs typeface="Neo Sans Std Light"/>
              </a:rPr>
              <a:t>Subtítulo</a:t>
            </a:r>
            <a:endParaRPr lang="en-US" sz="2800" dirty="0">
              <a:latin typeface="Neo Sans Std Light"/>
              <a:cs typeface="Neo Sans Std Light"/>
            </a:endParaRPr>
          </a:p>
        </p:txBody>
      </p:sp>
    </p:spTree>
    <p:extLst>
      <p:ext uri="{BB962C8B-B14F-4D97-AF65-F5344CB8AC3E}">
        <p14:creationId xmlns:p14="http://schemas.microsoft.com/office/powerpoint/2010/main" val="21604963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4B8BC99-9ACD-BE4F-B10C-4208E66E3B9D}" type="datetimeFigureOut">
              <a:rPr lang="en-US" smtClean="0"/>
              <a:t>4/17/2021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6F52DB1-0A36-E24F-B3B2-94DA0D5B1D92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64634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4B8BC99-9ACD-BE4F-B10C-4208E66E3B9D}" type="datetimeFigureOut">
              <a:rPr lang="en-US" smtClean="0"/>
              <a:t>4/17/2021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6F52DB1-0A36-E24F-B3B2-94DA0D5B1D92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30087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4B8BC99-9ACD-BE4F-B10C-4208E66E3B9D}" type="datetimeFigureOut">
              <a:rPr lang="en-US" smtClean="0"/>
              <a:t>4/17/2021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6F52DB1-0A36-E24F-B3B2-94DA0D5B1D92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68573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4B8BC99-9ACD-BE4F-B10C-4208E66E3B9D}" type="datetimeFigureOut">
              <a:rPr lang="en-US" smtClean="0"/>
              <a:t>4/17/2021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6F52DB1-0A36-E24F-B3B2-94DA0D5B1D92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38826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4B8BC99-9ACD-BE4F-B10C-4208E66E3B9D}" type="datetimeFigureOut">
              <a:rPr lang="en-US" smtClean="0"/>
              <a:t>4/17/2021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6F52DB1-0A36-E24F-B3B2-94DA0D5B1D92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5582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4B8BC99-9ACD-BE4F-B10C-4208E66E3B9D}" type="datetimeFigureOut">
              <a:rPr lang="en-US" smtClean="0"/>
              <a:t>4/17/2021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6F52DB1-0A36-E24F-B3B2-94DA0D5B1D92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76232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4B8BC99-9ACD-BE4F-B10C-4208E66E3B9D}" type="datetimeFigureOut">
              <a:rPr lang="en-US" smtClean="0"/>
              <a:t>4/17/2021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6F52DB1-0A36-E24F-B3B2-94DA0D5B1D92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7902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4B8BC99-9ACD-BE4F-B10C-4208E66E3B9D}" type="datetimeFigureOut">
              <a:rPr lang="en-US" smtClean="0"/>
              <a:t>4/17/2021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6F52DB1-0A36-E24F-B3B2-94DA0D5B1D92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15824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4B8BC99-9ACD-BE4F-B10C-4208E66E3B9D}" type="datetimeFigureOut">
              <a:rPr lang="en-US" smtClean="0"/>
              <a:t>4/17/2021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6F52DB1-0A36-E24F-B3B2-94DA0D5B1D92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81480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4B8BC99-9ACD-BE4F-B10C-4208E66E3B9D}" type="datetimeFigureOut">
              <a:rPr lang="en-US" smtClean="0"/>
              <a:t>4/17/2021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6F52DB1-0A36-E24F-B3B2-94DA0D5B1D92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68776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06322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s-ES_tradnl" dirty="0" err="1"/>
              <a:t>Click</a:t>
            </a:r>
            <a:r>
              <a:rPr lang="es-ES_tradnl" dirty="0"/>
              <a:t> </a:t>
            </a:r>
            <a:r>
              <a:rPr lang="es-ES_tradnl" dirty="0" err="1"/>
              <a:t>to</a:t>
            </a:r>
            <a:r>
              <a:rPr lang="es-ES_tradnl" dirty="0"/>
              <a:t> </a:t>
            </a:r>
            <a:r>
              <a:rPr lang="es-ES_tradnl" dirty="0" err="1"/>
              <a:t>edit</a:t>
            </a:r>
            <a:r>
              <a:rPr lang="es-ES_tradnl" dirty="0"/>
              <a:t> Master </a:t>
            </a:r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175803"/>
            <a:ext cx="8229600" cy="2156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dirty="0" err="1"/>
              <a:t>Click</a:t>
            </a:r>
            <a:r>
              <a:rPr lang="es-ES_tradnl" dirty="0"/>
              <a:t> </a:t>
            </a:r>
            <a:r>
              <a:rPr lang="es-ES_tradnl" dirty="0" err="1"/>
              <a:t>to</a:t>
            </a:r>
            <a:r>
              <a:rPr lang="es-ES_tradnl" dirty="0"/>
              <a:t> </a:t>
            </a:r>
            <a:r>
              <a:rPr lang="es-ES_tradnl" dirty="0" err="1"/>
              <a:t>edit</a:t>
            </a:r>
            <a:r>
              <a:rPr lang="es-ES_tradnl" dirty="0"/>
              <a:t> Master </a:t>
            </a:r>
            <a:r>
              <a:rPr lang="es-ES_tradnl" dirty="0" err="1"/>
              <a:t>text</a:t>
            </a:r>
            <a:r>
              <a:rPr lang="es-ES_tradnl" dirty="0"/>
              <a:t> </a:t>
            </a:r>
            <a:r>
              <a:rPr lang="es-ES_tradnl" dirty="0" err="1"/>
              <a:t>styles</a:t>
            </a:r>
            <a:endParaRPr lang="es-ES_tradnl" dirty="0"/>
          </a:p>
          <a:p>
            <a:pPr lvl="1"/>
            <a:r>
              <a:rPr lang="es-ES_tradnl" dirty="0" err="1"/>
              <a:t>Second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2"/>
            <a:r>
              <a:rPr lang="es-ES_tradnl" dirty="0" err="1"/>
              <a:t>Third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3"/>
            <a:r>
              <a:rPr lang="es-ES_tradnl" dirty="0" err="1"/>
              <a:t>Fourth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4"/>
            <a:r>
              <a:rPr lang="es-ES_tradnl" dirty="0" err="1"/>
              <a:t>Fifth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04950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5400" b="0" i="0" kern="1200">
          <a:solidFill>
            <a:schemeClr val="tx1"/>
          </a:solidFill>
          <a:latin typeface="Neo Sans Std Medium"/>
          <a:ea typeface="+mj-ea"/>
          <a:cs typeface="Neo Sans Std Medium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Arial"/>
        <a:buNone/>
        <a:defRPr sz="3200" b="0" i="0" kern="1200">
          <a:solidFill>
            <a:schemeClr val="tx1"/>
          </a:solidFill>
          <a:latin typeface="Neo Sans Std"/>
          <a:ea typeface="+mn-ea"/>
          <a:cs typeface="Neo Sans Std"/>
        </a:defRPr>
      </a:lvl1pPr>
      <a:lvl2pPr marL="457200" indent="0" algn="l" defTabSz="457200" rtl="0" eaLnBrk="1" latinLnBrk="0" hangingPunct="1">
        <a:spcBef>
          <a:spcPct val="20000"/>
        </a:spcBef>
        <a:buFont typeface="Arial"/>
        <a:buNone/>
        <a:defRPr sz="2800" b="0" i="0" kern="1200">
          <a:solidFill>
            <a:schemeClr val="tx1"/>
          </a:solidFill>
          <a:latin typeface="Neo Sans Std"/>
          <a:ea typeface="+mn-ea"/>
          <a:cs typeface="Neo Sans Std"/>
        </a:defRPr>
      </a:lvl2pPr>
      <a:lvl3pPr marL="914400" indent="0" algn="l" defTabSz="457200" rtl="0" eaLnBrk="1" latinLnBrk="0" hangingPunct="1">
        <a:spcBef>
          <a:spcPct val="20000"/>
        </a:spcBef>
        <a:buFont typeface="Arial"/>
        <a:buNone/>
        <a:defRPr sz="2400" b="0" i="0" kern="1200">
          <a:solidFill>
            <a:schemeClr val="tx1"/>
          </a:solidFill>
          <a:latin typeface="Neo Sans Std"/>
          <a:ea typeface="+mn-ea"/>
          <a:cs typeface="Neo Sans Std"/>
        </a:defRPr>
      </a:lvl3pPr>
      <a:lvl4pPr marL="1371600" indent="0" algn="l" defTabSz="457200" rtl="0" eaLnBrk="1" latinLnBrk="0" hangingPunct="1">
        <a:spcBef>
          <a:spcPct val="20000"/>
        </a:spcBef>
        <a:buFont typeface="Arial"/>
        <a:buNone/>
        <a:defRPr sz="2000" b="0" i="0" kern="1200">
          <a:solidFill>
            <a:schemeClr val="tx1"/>
          </a:solidFill>
          <a:latin typeface="Neo Sans Std"/>
          <a:ea typeface="+mn-ea"/>
          <a:cs typeface="Neo Sans Std"/>
        </a:defRPr>
      </a:lvl4pPr>
      <a:lvl5pPr marL="1828800" indent="0" algn="l" defTabSz="457200" rtl="0" eaLnBrk="1" latinLnBrk="0" hangingPunct="1">
        <a:spcBef>
          <a:spcPct val="20000"/>
        </a:spcBef>
        <a:buFont typeface="Arial"/>
        <a:buNone/>
        <a:defRPr sz="2000" b="0" i="0" kern="1200">
          <a:solidFill>
            <a:schemeClr val="tx1"/>
          </a:solidFill>
          <a:latin typeface="Neo Sans Std"/>
          <a:ea typeface="+mn-ea"/>
          <a:cs typeface="Neo Sans Std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lukew.com/ff/entry.asp?1514" TargetMode="External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178557BC-75CE-4181-9589-2628A4A7F07D}"/>
              </a:ext>
            </a:extLst>
          </p:cNvPr>
          <p:cNvSpPr/>
          <p:nvPr/>
        </p:nvSpPr>
        <p:spPr>
          <a:xfrm>
            <a:off x="0" y="3443908"/>
            <a:ext cx="9144000" cy="1699591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6B6CDE2-EADE-430A-81A9-A4C92D7A9C60}"/>
              </a:ext>
            </a:extLst>
          </p:cNvPr>
          <p:cNvSpPr txBox="1">
            <a:spLocks/>
          </p:cNvSpPr>
          <p:nvPr/>
        </p:nvSpPr>
        <p:spPr>
          <a:xfrm>
            <a:off x="572755" y="2270925"/>
            <a:ext cx="8320419" cy="1170605"/>
          </a:xfrm>
          <a:prstGeom prst="rect">
            <a:avLst/>
          </a:prstGeom>
        </p:spPr>
        <p:txBody>
          <a:bodyPr vert="horz" wrap="square" lIns="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b="0" i="0" kern="1200">
                <a:solidFill>
                  <a:schemeClr val="tx1"/>
                </a:solidFill>
                <a:latin typeface="Neo Sans Std Medium"/>
                <a:ea typeface="+mj-ea"/>
                <a:cs typeface="Neo Sans Std Medium"/>
              </a:defRPr>
            </a:lvl1pPr>
          </a:lstStyle>
          <a:p>
            <a:pPr>
              <a:tabLst>
                <a:tab pos="90488" algn="l"/>
              </a:tabLst>
            </a:pPr>
            <a:r>
              <a:rPr lang="en-US" sz="7200" spc="-300" dirty="0">
                <a:solidFill>
                  <a:srgbClr val="242415"/>
                </a:solidFill>
                <a:latin typeface="Montserrat SemiBold" panose="00000700000000000000" pitchFamily="2" charset="0"/>
              </a:rPr>
              <a:t>Layout</a:t>
            </a:r>
            <a:endParaRPr lang="en-US" sz="7200" spc="-300" dirty="0">
              <a:solidFill>
                <a:srgbClr val="242415"/>
              </a:solidFill>
              <a:effectLst/>
              <a:latin typeface="Montserrat SemiBold" panose="00000700000000000000" pitchFamily="2" charset="0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1E846C75-EA81-4B08-9B7A-76A26EDBBCE3}"/>
              </a:ext>
            </a:extLst>
          </p:cNvPr>
          <p:cNvSpPr txBox="1">
            <a:spLocks/>
          </p:cNvSpPr>
          <p:nvPr/>
        </p:nvSpPr>
        <p:spPr>
          <a:xfrm>
            <a:off x="607926" y="3442251"/>
            <a:ext cx="8285248" cy="756000"/>
          </a:xfrm>
          <a:prstGeom prst="rect">
            <a:avLst/>
          </a:prstGeom>
        </p:spPr>
        <p:txBody>
          <a:bodyPr vert="horz" lIns="0" tIns="45720" rIns="91440" bIns="45720" rtlCol="0" anchor="b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b="0" i="0" kern="1200">
                <a:solidFill>
                  <a:schemeClr val="tx1"/>
                </a:solidFill>
                <a:latin typeface="Neo Sans Std Medium"/>
                <a:ea typeface="+mj-ea"/>
                <a:cs typeface="Neo Sans Std Medium"/>
              </a:defRPr>
            </a:lvl1pPr>
          </a:lstStyle>
          <a:p>
            <a:r>
              <a:rPr lang="en-US" sz="4000" spc="-2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Diseño</a:t>
            </a:r>
            <a:r>
              <a:rPr lang="en-US" sz="4000" spc="-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4000" spc="-2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responsivo</a:t>
            </a:r>
            <a:endParaRPr lang="en-US" sz="4000" spc="-2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0" name="Gráfico 9">
            <a:extLst>
              <a:ext uri="{FF2B5EF4-FFF2-40B4-BE49-F238E27FC236}">
                <a16:creationId xmlns:a16="http://schemas.microsoft.com/office/drawing/2014/main" id="{E94D9FF3-C3BC-45FD-BE97-970A880FF2F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0688" t="-754" r="13873" b="52337"/>
          <a:stretch/>
        </p:blipFill>
        <p:spPr>
          <a:xfrm rot="16200000">
            <a:off x="7481612" y="3481111"/>
            <a:ext cx="1701968" cy="1622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0163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47699" y="-1627"/>
            <a:ext cx="8245476" cy="810657"/>
          </a:xfrm>
        </p:spPr>
        <p:txBody>
          <a:bodyPr lIns="0" anchor="b"/>
          <a:lstStyle/>
          <a:p>
            <a:r>
              <a:rPr lang="es-ES_tradnl" sz="4000" spc="-300" dirty="0">
                <a:solidFill>
                  <a:srgbClr val="242415"/>
                </a:solidFill>
                <a:latin typeface="Montserrat SemiBold" panose="00000700000000000000" pitchFamily="2" charset="0"/>
              </a:rPr>
              <a:t>Recomendaciones</a:t>
            </a: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2500B578-A172-4123-A9F9-10474B82C587}"/>
              </a:ext>
            </a:extLst>
          </p:cNvPr>
          <p:cNvSpPr/>
          <p:nvPr/>
        </p:nvSpPr>
        <p:spPr>
          <a:xfrm>
            <a:off x="0" y="0"/>
            <a:ext cx="254000" cy="5143500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15" name="Rounded Rectangle 19">
            <a:extLst>
              <a:ext uri="{FF2B5EF4-FFF2-40B4-BE49-F238E27FC236}">
                <a16:creationId xmlns:a16="http://schemas.microsoft.com/office/drawing/2014/main" id="{C6EBD8F7-3A15-4FB4-9BDF-F40B6F43E453}"/>
              </a:ext>
            </a:extLst>
          </p:cNvPr>
          <p:cNvSpPr/>
          <p:nvPr/>
        </p:nvSpPr>
        <p:spPr>
          <a:xfrm>
            <a:off x="647699" y="1206130"/>
            <a:ext cx="8179813" cy="445611"/>
          </a:xfrm>
          <a:prstGeom prst="roundRect">
            <a:avLst/>
          </a:prstGeom>
          <a:solidFill>
            <a:srgbClr val="006A7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1400" dirty="0">
                <a:solidFill>
                  <a:schemeClr val="bg1"/>
                </a:solidFill>
              </a:rPr>
              <a:t>Usar </a:t>
            </a:r>
            <a:r>
              <a:rPr lang="es-ES" sz="1400" dirty="0" err="1">
                <a:solidFill>
                  <a:schemeClr val="bg1"/>
                </a:solidFill>
              </a:rPr>
              <a:t>padding</a:t>
            </a:r>
            <a:r>
              <a:rPr lang="es-ES" sz="1400" dirty="0">
                <a:solidFill>
                  <a:schemeClr val="bg1"/>
                </a:solidFill>
              </a:rPr>
              <a:t> en vez de márgenes</a:t>
            </a:r>
            <a:endParaRPr lang="en-ES" sz="1400" dirty="0">
              <a:solidFill>
                <a:schemeClr val="bg1"/>
              </a:solidFill>
            </a:endParaRPr>
          </a:p>
        </p:txBody>
      </p:sp>
      <p:sp>
        <p:nvSpPr>
          <p:cNvPr id="16" name="Rounded Rectangle 19">
            <a:extLst>
              <a:ext uri="{FF2B5EF4-FFF2-40B4-BE49-F238E27FC236}">
                <a16:creationId xmlns:a16="http://schemas.microsoft.com/office/drawing/2014/main" id="{DA55F4EF-92AF-48A9-9843-D291C1572451}"/>
              </a:ext>
            </a:extLst>
          </p:cNvPr>
          <p:cNvSpPr/>
          <p:nvPr/>
        </p:nvSpPr>
        <p:spPr>
          <a:xfrm>
            <a:off x="647699" y="1935115"/>
            <a:ext cx="8179813" cy="445611"/>
          </a:xfrm>
          <a:prstGeom prst="roundRect">
            <a:avLst/>
          </a:prstGeom>
          <a:solidFill>
            <a:srgbClr val="006A7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1400" dirty="0">
                <a:solidFill>
                  <a:schemeClr val="bg1"/>
                </a:solidFill>
              </a:rPr>
              <a:t>No esconder contenido en el estado </a:t>
            </a:r>
            <a:r>
              <a:rPr lang="es-ES" sz="1400" dirty="0" err="1">
                <a:solidFill>
                  <a:schemeClr val="bg1"/>
                </a:solidFill>
              </a:rPr>
              <a:t>hover</a:t>
            </a:r>
            <a:endParaRPr lang="en-ES" sz="1400" dirty="0">
              <a:solidFill>
                <a:schemeClr val="bg1"/>
              </a:solidFill>
            </a:endParaRPr>
          </a:p>
        </p:txBody>
      </p:sp>
      <p:sp>
        <p:nvSpPr>
          <p:cNvPr id="17" name="Rounded Rectangle 19">
            <a:extLst>
              <a:ext uri="{FF2B5EF4-FFF2-40B4-BE49-F238E27FC236}">
                <a16:creationId xmlns:a16="http://schemas.microsoft.com/office/drawing/2014/main" id="{545A8936-2744-4165-B71C-89A6A4819984}"/>
              </a:ext>
            </a:extLst>
          </p:cNvPr>
          <p:cNvSpPr/>
          <p:nvPr/>
        </p:nvSpPr>
        <p:spPr>
          <a:xfrm>
            <a:off x="647699" y="2664100"/>
            <a:ext cx="8179813" cy="445611"/>
          </a:xfrm>
          <a:prstGeom prst="roundRect">
            <a:avLst/>
          </a:prstGeom>
          <a:solidFill>
            <a:srgbClr val="006A7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1400" dirty="0">
                <a:solidFill>
                  <a:schemeClr val="bg1"/>
                </a:solidFill>
              </a:rPr>
              <a:t>Probar nuestro sitio a plena luz y en sitios más oscuros</a:t>
            </a:r>
            <a:endParaRPr lang="en-ES" sz="1400" dirty="0">
              <a:solidFill>
                <a:schemeClr val="bg1"/>
              </a:solidFill>
            </a:endParaRPr>
          </a:p>
        </p:txBody>
      </p:sp>
      <p:sp>
        <p:nvSpPr>
          <p:cNvPr id="19" name="Rounded Rectangle 19">
            <a:extLst>
              <a:ext uri="{FF2B5EF4-FFF2-40B4-BE49-F238E27FC236}">
                <a16:creationId xmlns:a16="http://schemas.microsoft.com/office/drawing/2014/main" id="{E46474AF-6FEC-407C-9BF8-C7006D97C776}"/>
              </a:ext>
            </a:extLst>
          </p:cNvPr>
          <p:cNvSpPr/>
          <p:nvPr/>
        </p:nvSpPr>
        <p:spPr>
          <a:xfrm>
            <a:off x="647699" y="3393086"/>
            <a:ext cx="8179813" cy="445611"/>
          </a:xfrm>
          <a:prstGeom prst="roundRect">
            <a:avLst/>
          </a:prstGeom>
          <a:solidFill>
            <a:srgbClr val="006A7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1400" dirty="0">
                <a:solidFill>
                  <a:schemeClr val="bg1"/>
                </a:solidFill>
              </a:rPr>
              <a:t>Pantalla pequeña no es igual a tipo de letra pequeña</a:t>
            </a:r>
            <a:endParaRPr lang="en-ES" sz="1400" dirty="0">
              <a:solidFill>
                <a:schemeClr val="bg1"/>
              </a:solidFill>
            </a:endParaRP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1C139996-45E7-402A-A3A6-F9FB5A670C89}"/>
              </a:ext>
            </a:extLst>
          </p:cNvPr>
          <p:cNvSpPr/>
          <p:nvPr/>
        </p:nvSpPr>
        <p:spPr>
          <a:xfrm>
            <a:off x="647699" y="4122072"/>
            <a:ext cx="8179813" cy="445611"/>
          </a:xfrm>
          <a:prstGeom prst="roundRect">
            <a:avLst/>
          </a:prstGeom>
          <a:solidFill>
            <a:srgbClr val="006A7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1400" dirty="0">
                <a:solidFill>
                  <a:schemeClr val="bg1"/>
                </a:solidFill>
              </a:rPr>
              <a:t>Considerar incrementos de tamaño de fuente</a:t>
            </a:r>
            <a:endParaRPr lang="en-E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7457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9" grpId="0" animBg="1"/>
      <p:bldP spid="2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47699" y="-1627"/>
            <a:ext cx="8245476" cy="810657"/>
          </a:xfrm>
        </p:spPr>
        <p:txBody>
          <a:bodyPr lIns="0" anchor="b"/>
          <a:lstStyle/>
          <a:p>
            <a:r>
              <a:rPr lang="es-ES_tradnl" sz="4000" spc="-300" dirty="0">
                <a:solidFill>
                  <a:srgbClr val="242415"/>
                </a:solidFill>
                <a:latin typeface="Montserrat SemiBold" panose="00000700000000000000" pitchFamily="2" charset="0"/>
              </a:rPr>
              <a:t>Patrones</a:t>
            </a: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2500B578-A172-4123-A9F9-10474B82C587}"/>
              </a:ext>
            </a:extLst>
          </p:cNvPr>
          <p:cNvSpPr/>
          <p:nvPr/>
        </p:nvSpPr>
        <p:spPr>
          <a:xfrm>
            <a:off x="0" y="0"/>
            <a:ext cx="254000" cy="5143500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/>
          </a:p>
        </p:txBody>
      </p:sp>
      <p:pic>
        <p:nvPicPr>
          <p:cNvPr id="6" name="Imagen 5" descr="Imagen que contiene dibujo&#10;&#10;Descripción generada automáticamente">
            <a:extLst>
              <a:ext uri="{FF2B5EF4-FFF2-40B4-BE49-F238E27FC236}">
                <a16:creationId xmlns:a16="http://schemas.microsoft.com/office/drawing/2014/main" id="{E830B3BF-7960-422B-8B01-68EF00299E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346" y="1366874"/>
            <a:ext cx="2088325" cy="1516124"/>
          </a:xfrm>
          <a:prstGeom prst="rect">
            <a:avLst/>
          </a:prstGeom>
        </p:spPr>
      </p:pic>
      <p:pic>
        <p:nvPicPr>
          <p:cNvPr id="8" name="Imagen 7" descr="Imagen que contiene verde&#10;&#10;Descripción generada automáticamente">
            <a:extLst>
              <a:ext uri="{FF2B5EF4-FFF2-40B4-BE49-F238E27FC236}">
                <a16:creationId xmlns:a16="http://schemas.microsoft.com/office/drawing/2014/main" id="{36033F7A-0C9A-4AEB-BCA8-3393B78326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9178" y="1370101"/>
            <a:ext cx="2088325" cy="1516125"/>
          </a:xfrm>
          <a:prstGeom prst="rect">
            <a:avLst/>
          </a:prstGeom>
        </p:spPr>
      </p:pic>
      <p:pic>
        <p:nvPicPr>
          <p:cNvPr id="11" name="Imagen 10" descr="Captura de pantalla de un celular&#10;&#10;Descripción generada automáticamente">
            <a:extLst>
              <a:ext uri="{FF2B5EF4-FFF2-40B4-BE49-F238E27FC236}">
                <a16:creationId xmlns:a16="http://schemas.microsoft.com/office/drawing/2014/main" id="{ECFD471C-8C2F-45E3-8167-2A6E8F1956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4540" y="1363646"/>
            <a:ext cx="2640042" cy="1293621"/>
          </a:xfrm>
          <a:prstGeom prst="rect">
            <a:avLst/>
          </a:prstGeom>
        </p:spPr>
      </p:pic>
      <p:pic>
        <p:nvPicPr>
          <p:cNvPr id="13" name="Imagen 12" descr="Captura de pantalla de un celular&#10;&#10;Descripción generada automáticamente">
            <a:extLst>
              <a:ext uri="{FF2B5EF4-FFF2-40B4-BE49-F238E27FC236}">
                <a16:creationId xmlns:a16="http://schemas.microsoft.com/office/drawing/2014/main" id="{4F535EBE-91F7-4F1E-ADFF-312B6788AD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25101" y="3509636"/>
            <a:ext cx="1777401" cy="490563"/>
          </a:xfrm>
          <a:prstGeom prst="rect">
            <a:avLst/>
          </a:prstGeom>
        </p:spPr>
      </p:pic>
      <p:pic>
        <p:nvPicPr>
          <p:cNvPr id="15" name="Imagen 14" descr="Imagen que contiene dibujo&#10;&#10;Descripción generada automáticamente">
            <a:extLst>
              <a:ext uri="{FF2B5EF4-FFF2-40B4-BE49-F238E27FC236}">
                <a16:creationId xmlns:a16="http://schemas.microsoft.com/office/drawing/2014/main" id="{72604FE0-EF7F-43AE-992E-AB67F8950F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44836" y="3475763"/>
            <a:ext cx="2259363" cy="1305912"/>
          </a:xfrm>
          <a:prstGeom prst="rect">
            <a:avLst/>
          </a:prstGeom>
        </p:spPr>
      </p:pic>
      <p:sp>
        <p:nvSpPr>
          <p:cNvPr id="17" name="TextBox 2">
            <a:extLst>
              <a:ext uri="{FF2B5EF4-FFF2-40B4-BE49-F238E27FC236}">
                <a16:creationId xmlns:a16="http://schemas.microsoft.com/office/drawing/2014/main" id="{79F30F41-24E6-40FB-85C1-DC612326CA04}"/>
              </a:ext>
            </a:extLst>
          </p:cNvPr>
          <p:cNvSpPr txBox="1"/>
          <p:nvPr/>
        </p:nvSpPr>
        <p:spPr>
          <a:xfrm>
            <a:off x="4844836" y="3147338"/>
            <a:ext cx="13097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Off Canvas</a:t>
            </a:r>
            <a:endParaRPr lang="en-US" sz="1600" dirty="0"/>
          </a:p>
        </p:txBody>
      </p:sp>
      <p:sp>
        <p:nvSpPr>
          <p:cNvPr id="19" name="TextBox 2">
            <a:extLst>
              <a:ext uri="{FF2B5EF4-FFF2-40B4-BE49-F238E27FC236}">
                <a16:creationId xmlns:a16="http://schemas.microsoft.com/office/drawing/2014/main" id="{181C2068-F6F5-4FFF-A076-F46CA2EA621F}"/>
              </a:ext>
            </a:extLst>
          </p:cNvPr>
          <p:cNvSpPr txBox="1"/>
          <p:nvPr/>
        </p:nvSpPr>
        <p:spPr>
          <a:xfrm>
            <a:off x="6486319" y="4894656"/>
            <a:ext cx="272980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err="1">
                <a:solidFill>
                  <a:srgbClr val="D8D800"/>
                </a:solidFill>
                <a:latin typeface="Open Sans (Cuerpo)"/>
              </a:rPr>
              <a:t>Extraido</a:t>
            </a:r>
            <a:r>
              <a:rPr lang="en-US" sz="800" dirty="0">
                <a:solidFill>
                  <a:srgbClr val="D8D800"/>
                </a:solidFill>
                <a:latin typeface="Open Sans (Cuerpo)"/>
              </a:rPr>
              <a:t> de </a:t>
            </a:r>
            <a:r>
              <a:rPr lang="en-US" sz="800" dirty="0" err="1">
                <a:solidFill>
                  <a:srgbClr val="D8D800"/>
                </a:solidFill>
                <a:latin typeface="Open Sans (Cuerpo)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LukeW</a:t>
            </a:r>
            <a:r>
              <a:rPr lang="en-US" sz="800" dirty="0">
                <a:solidFill>
                  <a:srgbClr val="D8D800"/>
                </a:solidFill>
                <a:latin typeface="Open Sans (Cuerpo)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- </a:t>
            </a:r>
            <a:r>
              <a:rPr lang="es-ES" sz="800" dirty="0">
                <a:solidFill>
                  <a:srgbClr val="D8D800"/>
                </a:solidFill>
                <a:latin typeface="Open Sans (Cuerpo)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Multi-</a:t>
            </a:r>
            <a:r>
              <a:rPr lang="es-ES" sz="800" dirty="0" err="1">
                <a:solidFill>
                  <a:srgbClr val="D8D800"/>
                </a:solidFill>
                <a:latin typeface="Open Sans (Cuerpo)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Device</a:t>
            </a:r>
            <a:r>
              <a:rPr lang="es-ES" sz="800" dirty="0">
                <a:solidFill>
                  <a:srgbClr val="D8D800"/>
                </a:solidFill>
                <a:latin typeface="Open Sans (Cuerpo)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s-ES" sz="800" dirty="0" err="1">
                <a:solidFill>
                  <a:srgbClr val="D8D800"/>
                </a:solidFill>
                <a:latin typeface="Open Sans (Cuerpo)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Layout</a:t>
            </a:r>
            <a:r>
              <a:rPr lang="es-ES" sz="800" dirty="0">
                <a:solidFill>
                  <a:srgbClr val="D8D800"/>
                </a:solidFill>
                <a:latin typeface="Open Sans (Cuerpo)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s-ES" sz="800" dirty="0" err="1">
                <a:solidFill>
                  <a:srgbClr val="D8D800"/>
                </a:solidFill>
                <a:latin typeface="Open Sans (Cuerpo)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Patterns</a:t>
            </a:r>
            <a:endParaRPr lang="es-ES" sz="800" dirty="0">
              <a:solidFill>
                <a:srgbClr val="D8D800"/>
              </a:solidFill>
              <a:latin typeface="Open Sans (Cuerpo)"/>
            </a:endParaRPr>
          </a:p>
        </p:txBody>
      </p:sp>
      <p:sp>
        <p:nvSpPr>
          <p:cNvPr id="20" name="TextBox 2">
            <a:extLst>
              <a:ext uri="{FF2B5EF4-FFF2-40B4-BE49-F238E27FC236}">
                <a16:creationId xmlns:a16="http://schemas.microsoft.com/office/drawing/2014/main" id="{6D56606E-1F72-48E8-800F-0A7FDBD6E593}"/>
              </a:ext>
            </a:extLst>
          </p:cNvPr>
          <p:cNvSpPr txBox="1"/>
          <p:nvPr/>
        </p:nvSpPr>
        <p:spPr>
          <a:xfrm>
            <a:off x="504346" y="1031547"/>
            <a:ext cx="16189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Mostly Fluid</a:t>
            </a:r>
            <a:endParaRPr lang="en-US" sz="1600" dirty="0"/>
          </a:p>
        </p:txBody>
      </p:sp>
      <p:sp>
        <p:nvSpPr>
          <p:cNvPr id="21" name="TextBox 2">
            <a:extLst>
              <a:ext uri="{FF2B5EF4-FFF2-40B4-BE49-F238E27FC236}">
                <a16:creationId xmlns:a16="http://schemas.microsoft.com/office/drawing/2014/main" id="{6FB86D83-4EB7-45ED-9F9B-C4768F41D41B}"/>
              </a:ext>
            </a:extLst>
          </p:cNvPr>
          <p:cNvSpPr txBox="1"/>
          <p:nvPr/>
        </p:nvSpPr>
        <p:spPr>
          <a:xfrm>
            <a:off x="3349178" y="1036771"/>
            <a:ext cx="16189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Column Drop</a:t>
            </a:r>
            <a:endParaRPr lang="en-US" sz="1600" dirty="0"/>
          </a:p>
        </p:txBody>
      </p:sp>
      <p:sp>
        <p:nvSpPr>
          <p:cNvPr id="22" name="TextBox 2">
            <a:extLst>
              <a:ext uri="{FF2B5EF4-FFF2-40B4-BE49-F238E27FC236}">
                <a16:creationId xmlns:a16="http://schemas.microsoft.com/office/drawing/2014/main" id="{9A63737D-4D24-4474-81D0-8098710CB79B}"/>
              </a:ext>
            </a:extLst>
          </p:cNvPr>
          <p:cNvSpPr txBox="1"/>
          <p:nvPr/>
        </p:nvSpPr>
        <p:spPr>
          <a:xfrm>
            <a:off x="6149046" y="1025092"/>
            <a:ext cx="20883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Layout Shifter</a:t>
            </a:r>
            <a:endParaRPr lang="en-US" sz="1600" dirty="0"/>
          </a:p>
        </p:txBody>
      </p:sp>
      <p:sp>
        <p:nvSpPr>
          <p:cNvPr id="23" name="TextBox 2">
            <a:extLst>
              <a:ext uri="{FF2B5EF4-FFF2-40B4-BE49-F238E27FC236}">
                <a16:creationId xmlns:a16="http://schemas.microsoft.com/office/drawing/2014/main" id="{C58D78AC-806B-4ACE-91E4-FB13652882EC}"/>
              </a:ext>
            </a:extLst>
          </p:cNvPr>
          <p:cNvSpPr txBox="1"/>
          <p:nvPr/>
        </p:nvSpPr>
        <p:spPr>
          <a:xfrm>
            <a:off x="2425101" y="3204208"/>
            <a:ext cx="16189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Tiny Tweaks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541940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0" grpId="0"/>
      <p:bldP spid="21" grpId="0"/>
      <p:bldP spid="22" grpId="0"/>
      <p:bldP spid="2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Rectángulo 3"/>
          <p:cNvSpPr/>
          <p:nvPr/>
        </p:nvSpPr>
        <p:spPr>
          <a:xfrm>
            <a:off x="0" y="3443907"/>
            <a:ext cx="9144000" cy="1699593"/>
          </a:xfrm>
          <a:prstGeom prst="rect">
            <a:avLst/>
          </a:prstGeom>
          <a:solidFill>
            <a:srgbClr val="D8D80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302" name="Gráfico 10" descr="Gráfico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7873" y="765889"/>
            <a:ext cx="4728254" cy="1696294"/>
          </a:xfrm>
          <a:prstGeom prst="rect">
            <a:avLst/>
          </a:prstGeom>
          <a:ln w="12700">
            <a:miter lim="400000"/>
          </a:ln>
        </p:spPr>
      </p:pic>
      <p:pic>
        <p:nvPicPr>
          <p:cNvPr id="303" name="Gráfico 13" descr="Gráfico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8292" y="4329110"/>
            <a:ext cx="360001" cy="36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04" name="Gráfico 15" descr="Gráfico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8292" y="3786080"/>
            <a:ext cx="360001" cy="36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05" name="Gráfico 17" descr="Gráfico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5921" y="4333776"/>
            <a:ext cx="360001" cy="36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06" name="Gráfico 2" descr="Gráfico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65921" y="3800404"/>
            <a:ext cx="360001" cy="3600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11" name="Grupo 5"/>
          <p:cNvGrpSpPr/>
          <p:nvPr/>
        </p:nvGrpSpPr>
        <p:grpSpPr>
          <a:xfrm>
            <a:off x="1771311" y="3781414"/>
            <a:ext cx="6298731" cy="918538"/>
            <a:chOff x="0" y="0"/>
            <a:chExt cx="6298730" cy="918537"/>
          </a:xfrm>
        </p:grpSpPr>
        <p:sp>
          <p:nvSpPr>
            <p:cNvPr id="307" name="CuadroTexto 18"/>
            <p:cNvSpPr txBox="1"/>
            <p:nvPr/>
          </p:nvSpPr>
          <p:spPr>
            <a:xfrm>
              <a:off x="2852369" y="0"/>
              <a:ext cx="3282596" cy="3708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>
                  <a:solidFill>
                    <a:srgbClr val="FFFFFF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lvl1pPr>
            </a:lstStyle>
            <a:p>
              <a:r>
                <a:t>github.com/lemoncode</a:t>
              </a:r>
            </a:p>
          </p:txBody>
        </p:sp>
        <p:sp>
          <p:nvSpPr>
            <p:cNvPr id="308" name="CuadroTexto 7"/>
            <p:cNvSpPr txBox="1"/>
            <p:nvPr/>
          </p:nvSpPr>
          <p:spPr>
            <a:xfrm>
              <a:off x="0" y="547697"/>
              <a:ext cx="1972172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>
                  <a:solidFill>
                    <a:srgbClr val="FFFFFF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lvl1pPr>
            </a:lstStyle>
            <a:p>
              <a:r>
                <a:t>@lemoncoders</a:t>
              </a:r>
            </a:p>
          </p:txBody>
        </p:sp>
        <p:sp>
          <p:nvSpPr>
            <p:cNvPr id="309" name="CuadroTexto 8"/>
            <p:cNvSpPr txBox="1"/>
            <p:nvPr/>
          </p:nvSpPr>
          <p:spPr>
            <a:xfrm>
              <a:off x="2852369" y="543031"/>
              <a:ext cx="3446362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>
                  <a:solidFill>
                    <a:srgbClr val="FFFFFF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lvl1pPr>
            </a:lstStyle>
            <a:p>
              <a:r>
                <a:t>facebook.com/lemoncoders</a:t>
              </a:r>
            </a:p>
          </p:txBody>
        </p:sp>
        <p:sp>
          <p:nvSpPr>
            <p:cNvPr id="310" name="CuadroTexto 12"/>
            <p:cNvSpPr txBox="1"/>
            <p:nvPr/>
          </p:nvSpPr>
          <p:spPr>
            <a:xfrm>
              <a:off x="5137" y="14325"/>
              <a:ext cx="2027658" cy="3708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>
                  <a:solidFill>
                    <a:srgbClr val="FFFFFF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lvl1pPr>
            </a:lstStyle>
            <a:p>
              <a:r>
                <a:t>lemoncode.net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47699" y="-1627"/>
            <a:ext cx="8245476" cy="810657"/>
          </a:xfrm>
        </p:spPr>
        <p:txBody>
          <a:bodyPr lIns="0" anchor="b"/>
          <a:lstStyle/>
          <a:p>
            <a:r>
              <a:rPr lang="es-ES_tradnl" sz="4000" spc="-300" dirty="0">
                <a:solidFill>
                  <a:srgbClr val="242415"/>
                </a:solidFill>
                <a:latin typeface="Montserrat SemiBold" panose="00000700000000000000" pitchFamily="2" charset="0"/>
              </a:rPr>
              <a:t>Diseño responsivo</a:t>
            </a: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2500B578-A172-4123-A9F9-10474B82C587}"/>
              </a:ext>
            </a:extLst>
          </p:cNvPr>
          <p:cNvSpPr/>
          <p:nvPr/>
        </p:nvSpPr>
        <p:spPr>
          <a:xfrm>
            <a:off x="0" y="0"/>
            <a:ext cx="254000" cy="5143500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382FEF0-FA99-D845-AC51-BCEA92343B65}"/>
              </a:ext>
            </a:extLst>
          </p:cNvPr>
          <p:cNvSpPr txBox="1"/>
          <p:nvPr/>
        </p:nvSpPr>
        <p:spPr>
          <a:xfrm>
            <a:off x="647699" y="809030"/>
            <a:ext cx="81798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Se le denomina así a los diseños web que tienen la capacidad de adaptarse al tamaño y formato de la pantalla en la que se visualiza el contenido</a:t>
            </a:r>
            <a:endParaRPr lang="en-ES" dirty="0"/>
          </a:p>
        </p:txBody>
      </p:sp>
      <p:sp>
        <p:nvSpPr>
          <p:cNvPr id="26" name="Rounded Rectangle 19">
            <a:extLst>
              <a:ext uri="{FF2B5EF4-FFF2-40B4-BE49-F238E27FC236}">
                <a16:creationId xmlns:a16="http://schemas.microsoft.com/office/drawing/2014/main" id="{B61282DC-2B9A-40E9-B2E3-2A080250F349}"/>
              </a:ext>
            </a:extLst>
          </p:cNvPr>
          <p:cNvSpPr/>
          <p:nvPr/>
        </p:nvSpPr>
        <p:spPr>
          <a:xfrm>
            <a:off x="647696" y="2149458"/>
            <a:ext cx="8179813" cy="445611"/>
          </a:xfrm>
          <a:prstGeom prst="roundRect">
            <a:avLst/>
          </a:prstGeom>
          <a:solidFill>
            <a:srgbClr val="006A7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1400" dirty="0">
                <a:solidFill>
                  <a:schemeClr val="bg1"/>
                </a:solidFill>
              </a:rPr>
              <a:t>Evitamos tener un web para cada tipo de dispositivo</a:t>
            </a:r>
            <a:endParaRPr lang="en-ES" sz="1400" dirty="0">
              <a:solidFill>
                <a:schemeClr val="bg1"/>
              </a:solidFill>
            </a:endParaRPr>
          </a:p>
        </p:txBody>
      </p:sp>
      <p:sp>
        <p:nvSpPr>
          <p:cNvPr id="27" name="Rounded Rectangle 19">
            <a:extLst>
              <a:ext uri="{FF2B5EF4-FFF2-40B4-BE49-F238E27FC236}">
                <a16:creationId xmlns:a16="http://schemas.microsoft.com/office/drawing/2014/main" id="{218C58D6-B2FC-4F94-A2D6-F9DB3BA0552E}"/>
              </a:ext>
            </a:extLst>
          </p:cNvPr>
          <p:cNvSpPr/>
          <p:nvPr/>
        </p:nvSpPr>
        <p:spPr>
          <a:xfrm>
            <a:off x="647695" y="2885435"/>
            <a:ext cx="8179813" cy="445611"/>
          </a:xfrm>
          <a:prstGeom prst="roundRect">
            <a:avLst/>
          </a:prstGeom>
          <a:solidFill>
            <a:srgbClr val="008D5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1400" dirty="0">
                <a:solidFill>
                  <a:schemeClr val="bg1"/>
                </a:solidFill>
              </a:rPr>
              <a:t>Debemos conocer las resoluciones más utilizadas</a:t>
            </a:r>
            <a:endParaRPr lang="en-ES" sz="1400" dirty="0">
              <a:solidFill>
                <a:schemeClr val="bg1"/>
              </a:solidFill>
            </a:endParaRPr>
          </a:p>
        </p:txBody>
      </p:sp>
      <p:sp>
        <p:nvSpPr>
          <p:cNvPr id="28" name="Rounded Rectangle 19">
            <a:extLst>
              <a:ext uri="{FF2B5EF4-FFF2-40B4-BE49-F238E27FC236}">
                <a16:creationId xmlns:a16="http://schemas.microsoft.com/office/drawing/2014/main" id="{62CB5497-A135-491E-B668-53E7AB8E0529}"/>
              </a:ext>
            </a:extLst>
          </p:cNvPr>
          <p:cNvSpPr/>
          <p:nvPr/>
        </p:nvSpPr>
        <p:spPr>
          <a:xfrm>
            <a:off x="647694" y="3621413"/>
            <a:ext cx="8179813" cy="445611"/>
          </a:xfrm>
          <a:prstGeom prst="roundRect">
            <a:avLst/>
          </a:prstGeom>
          <a:solidFill>
            <a:srgbClr val="008D5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1400" dirty="0">
                <a:solidFill>
                  <a:schemeClr val="bg1"/>
                </a:solidFill>
              </a:rPr>
              <a:t>Conocer el público de nuestro sitio o aplicación web</a:t>
            </a:r>
            <a:endParaRPr lang="en-E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1346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6" grpId="0" animBg="1"/>
      <p:bldP spid="27" grpId="0" animBg="1"/>
      <p:bldP spid="2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47699" y="-1627"/>
            <a:ext cx="8245476" cy="810657"/>
          </a:xfrm>
        </p:spPr>
        <p:txBody>
          <a:bodyPr lIns="0" anchor="b"/>
          <a:lstStyle/>
          <a:p>
            <a:r>
              <a:rPr lang="es-ES_tradnl" sz="4000" spc="-300" dirty="0">
                <a:solidFill>
                  <a:srgbClr val="242415"/>
                </a:solidFill>
                <a:latin typeface="Montserrat SemiBold" panose="00000700000000000000" pitchFamily="2" charset="0"/>
              </a:rPr>
              <a:t>Diseño responsivo</a:t>
            </a: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2500B578-A172-4123-A9F9-10474B82C587}"/>
              </a:ext>
            </a:extLst>
          </p:cNvPr>
          <p:cNvSpPr/>
          <p:nvPr/>
        </p:nvSpPr>
        <p:spPr>
          <a:xfrm>
            <a:off x="0" y="0"/>
            <a:ext cx="254000" cy="5143500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382FEF0-FA99-D845-AC51-BCEA92343B65}"/>
              </a:ext>
            </a:extLst>
          </p:cNvPr>
          <p:cNvSpPr txBox="1"/>
          <p:nvPr/>
        </p:nvSpPr>
        <p:spPr>
          <a:xfrm>
            <a:off x="647699" y="809030"/>
            <a:ext cx="8179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Debemos conocer 3 técnicas como principios fundamentales</a:t>
            </a:r>
            <a:endParaRPr lang="en-ES" dirty="0"/>
          </a:p>
        </p:txBody>
      </p:sp>
      <p:sp>
        <p:nvSpPr>
          <p:cNvPr id="26" name="Rounded Rectangle 19">
            <a:extLst>
              <a:ext uri="{FF2B5EF4-FFF2-40B4-BE49-F238E27FC236}">
                <a16:creationId xmlns:a16="http://schemas.microsoft.com/office/drawing/2014/main" id="{B61282DC-2B9A-40E9-B2E3-2A080250F349}"/>
              </a:ext>
            </a:extLst>
          </p:cNvPr>
          <p:cNvSpPr/>
          <p:nvPr/>
        </p:nvSpPr>
        <p:spPr>
          <a:xfrm>
            <a:off x="647696" y="1583690"/>
            <a:ext cx="8179813" cy="810656"/>
          </a:xfrm>
          <a:prstGeom prst="roundRect">
            <a:avLst/>
          </a:prstGeom>
          <a:solidFill>
            <a:srgbClr val="006A7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1400" b="1" dirty="0">
                <a:solidFill>
                  <a:schemeClr val="bg1"/>
                </a:solidFill>
              </a:rPr>
              <a:t>Fundamentos fluidos</a:t>
            </a:r>
          </a:p>
          <a:p>
            <a:pPr algn="ctr"/>
            <a:r>
              <a:rPr lang="es-ES" sz="1400" dirty="0">
                <a:solidFill>
                  <a:schemeClr val="bg1"/>
                </a:solidFill>
              </a:rPr>
              <a:t>Empezar a pensar de manera proporcional</a:t>
            </a:r>
            <a:endParaRPr lang="en-ES" sz="1400" dirty="0">
              <a:solidFill>
                <a:schemeClr val="bg1"/>
              </a:solidFill>
            </a:endParaRPr>
          </a:p>
        </p:txBody>
      </p:sp>
      <p:sp>
        <p:nvSpPr>
          <p:cNvPr id="27" name="Rounded Rectangle 19">
            <a:extLst>
              <a:ext uri="{FF2B5EF4-FFF2-40B4-BE49-F238E27FC236}">
                <a16:creationId xmlns:a16="http://schemas.microsoft.com/office/drawing/2014/main" id="{218C58D6-B2FC-4F94-A2D6-F9DB3BA0552E}"/>
              </a:ext>
            </a:extLst>
          </p:cNvPr>
          <p:cNvSpPr/>
          <p:nvPr/>
        </p:nvSpPr>
        <p:spPr>
          <a:xfrm>
            <a:off x="647695" y="2723055"/>
            <a:ext cx="8179813" cy="810656"/>
          </a:xfrm>
          <a:prstGeom prst="roundRect">
            <a:avLst/>
          </a:prstGeom>
          <a:solidFill>
            <a:srgbClr val="006A7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1400" b="1" dirty="0">
                <a:solidFill>
                  <a:schemeClr val="bg1"/>
                </a:solidFill>
              </a:rPr>
              <a:t>Contenido flexible</a:t>
            </a:r>
          </a:p>
          <a:p>
            <a:pPr algn="ctr"/>
            <a:r>
              <a:rPr lang="es-ES" sz="1400" dirty="0">
                <a:solidFill>
                  <a:schemeClr val="bg1"/>
                </a:solidFill>
              </a:rPr>
              <a:t>El contenido ha de ajustarse a la resolución</a:t>
            </a:r>
            <a:endParaRPr lang="en-ES" sz="1400" dirty="0">
              <a:solidFill>
                <a:schemeClr val="bg1"/>
              </a:solidFill>
            </a:endParaRPr>
          </a:p>
        </p:txBody>
      </p:sp>
      <p:sp>
        <p:nvSpPr>
          <p:cNvPr id="28" name="Rounded Rectangle 19">
            <a:extLst>
              <a:ext uri="{FF2B5EF4-FFF2-40B4-BE49-F238E27FC236}">
                <a16:creationId xmlns:a16="http://schemas.microsoft.com/office/drawing/2014/main" id="{62CB5497-A135-491E-B668-53E7AB8E0529}"/>
              </a:ext>
            </a:extLst>
          </p:cNvPr>
          <p:cNvSpPr/>
          <p:nvPr/>
        </p:nvSpPr>
        <p:spPr>
          <a:xfrm>
            <a:off x="647699" y="3862420"/>
            <a:ext cx="8179813" cy="810656"/>
          </a:xfrm>
          <a:prstGeom prst="roundRect">
            <a:avLst/>
          </a:prstGeom>
          <a:solidFill>
            <a:srgbClr val="006A7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1400" b="1" dirty="0">
                <a:solidFill>
                  <a:schemeClr val="bg1"/>
                </a:solidFill>
              </a:rPr>
              <a:t>Media </a:t>
            </a:r>
            <a:r>
              <a:rPr lang="es-ES" sz="1400" b="1" dirty="0" err="1">
                <a:solidFill>
                  <a:schemeClr val="bg1"/>
                </a:solidFill>
              </a:rPr>
              <a:t>Queries</a:t>
            </a:r>
            <a:endParaRPr lang="es-ES" sz="1400" b="1" dirty="0">
              <a:solidFill>
                <a:schemeClr val="bg1"/>
              </a:solidFill>
            </a:endParaRPr>
          </a:p>
          <a:p>
            <a:pPr algn="ctr"/>
            <a:r>
              <a:rPr lang="es-ES" sz="1400" dirty="0">
                <a:solidFill>
                  <a:schemeClr val="bg1"/>
                </a:solidFill>
              </a:rPr>
              <a:t>Cuando la maquetación y diseño dejan de funcionar en distintas resoluciones podemos corregirlo</a:t>
            </a:r>
            <a:endParaRPr lang="en-E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3262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6" grpId="0" animBg="1"/>
      <p:bldP spid="27" grpId="0" animBg="1"/>
      <p:bldP spid="2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62D9582C-97F0-46DB-9486-65F26E6B05F7}"/>
              </a:ext>
            </a:extLst>
          </p:cNvPr>
          <p:cNvSpPr/>
          <p:nvPr/>
        </p:nvSpPr>
        <p:spPr>
          <a:xfrm>
            <a:off x="647699" y="1526875"/>
            <a:ext cx="8179813" cy="2607331"/>
          </a:xfrm>
          <a:prstGeom prst="rect">
            <a:avLst/>
          </a:prstGeom>
          <a:solidFill>
            <a:srgbClr val="F7F2C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ES" sz="1400" b="1" dirty="0">
              <a:solidFill>
                <a:srgbClr val="494738"/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47699" y="-1627"/>
            <a:ext cx="8245476" cy="810657"/>
          </a:xfrm>
        </p:spPr>
        <p:txBody>
          <a:bodyPr lIns="0" anchor="b"/>
          <a:lstStyle/>
          <a:p>
            <a:r>
              <a:rPr lang="es-ES_tradnl" sz="4000" spc="-300" dirty="0">
                <a:solidFill>
                  <a:srgbClr val="242415"/>
                </a:solidFill>
                <a:latin typeface="Montserrat SemiBold" panose="00000700000000000000" pitchFamily="2" charset="0"/>
              </a:rPr>
              <a:t>Diseño responsivo</a:t>
            </a: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2500B578-A172-4123-A9F9-10474B82C587}"/>
              </a:ext>
            </a:extLst>
          </p:cNvPr>
          <p:cNvSpPr/>
          <p:nvPr/>
        </p:nvSpPr>
        <p:spPr>
          <a:xfrm>
            <a:off x="0" y="0"/>
            <a:ext cx="254000" cy="5143500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382FEF0-FA99-D845-AC51-BCEA92343B65}"/>
              </a:ext>
            </a:extLst>
          </p:cNvPr>
          <p:cNvSpPr txBox="1"/>
          <p:nvPr/>
        </p:nvSpPr>
        <p:spPr>
          <a:xfrm>
            <a:off x="647699" y="809030"/>
            <a:ext cx="8179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¿Cuándo implementarlo?</a:t>
            </a:r>
            <a:endParaRPr lang="en-E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FC78B88-A809-4A9A-98F2-60228667E4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922" y="1711254"/>
            <a:ext cx="604264" cy="2265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86192D2-CC73-41C8-B53F-19BDE47854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9070" y="1704656"/>
            <a:ext cx="1448513" cy="2262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A99CBDA-EAD1-43B0-97F9-9516773E72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0467" y="1714374"/>
            <a:ext cx="1926124" cy="2257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E8030B3F-6D8B-465D-B245-DFE1EE5227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9474" y="1711254"/>
            <a:ext cx="3008356" cy="2256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4723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1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47699" y="-1627"/>
            <a:ext cx="8245476" cy="810657"/>
          </a:xfrm>
        </p:spPr>
        <p:txBody>
          <a:bodyPr lIns="0" anchor="b"/>
          <a:lstStyle/>
          <a:p>
            <a:r>
              <a:rPr lang="es-ES_tradnl" sz="4000" spc="-300" dirty="0">
                <a:solidFill>
                  <a:srgbClr val="242415"/>
                </a:solidFill>
                <a:latin typeface="Montserrat SemiBold" panose="00000700000000000000" pitchFamily="2" charset="0"/>
              </a:rPr>
              <a:t>Estrategias</a:t>
            </a: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2500B578-A172-4123-A9F9-10474B82C587}"/>
              </a:ext>
            </a:extLst>
          </p:cNvPr>
          <p:cNvSpPr/>
          <p:nvPr/>
        </p:nvSpPr>
        <p:spPr>
          <a:xfrm>
            <a:off x="0" y="0"/>
            <a:ext cx="254000" cy="5143500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382FEF0-FA99-D845-AC51-BCEA92343B65}"/>
              </a:ext>
            </a:extLst>
          </p:cNvPr>
          <p:cNvSpPr txBox="1"/>
          <p:nvPr/>
        </p:nvSpPr>
        <p:spPr>
          <a:xfrm>
            <a:off x="647699" y="809030"/>
            <a:ext cx="81798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Debemos decidir la estrategia de desarrollo web que queremos utilizar. </a:t>
            </a:r>
          </a:p>
          <a:p>
            <a:endParaRPr lang="es-ES" dirty="0"/>
          </a:p>
          <a:p>
            <a:r>
              <a:rPr lang="es-ES" dirty="0"/>
              <a:t>Aunque existen otras estrategias, hay dos vertientes principales:</a:t>
            </a:r>
            <a:endParaRPr lang="en-ES" dirty="0"/>
          </a:p>
        </p:txBody>
      </p:sp>
      <p:sp>
        <p:nvSpPr>
          <p:cNvPr id="10" name="Rectangle 15">
            <a:extLst>
              <a:ext uri="{FF2B5EF4-FFF2-40B4-BE49-F238E27FC236}">
                <a16:creationId xmlns:a16="http://schemas.microsoft.com/office/drawing/2014/main" id="{B8164A4E-A586-478D-977A-19A40FBCA56F}"/>
              </a:ext>
            </a:extLst>
          </p:cNvPr>
          <p:cNvSpPr/>
          <p:nvPr/>
        </p:nvSpPr>
        <p:spPr>
          <a:xfrm>
            <a:off x="760776" y="2180692"/>
            <a:ext cx="1563155" cy="782116"/>
          </a:xfrm>
          <a:prstGeom prst="rect">
            <a:avLst/>
          </a:prstGeom>
          <a:solidFill>
            <a:srgbClr val="008D5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Mobile </a:t>
            </a:r>
            <a:r>
              <a:rPr lang="es-ES" dirty="0" err="1"/>
              <a:t>first</a:t>
            </a:r>
            <a:endParaRPr lang="en-ES" sz="1400" dirty="0"/>
          </a:p>
        </p:txBody>
      </p:sp>
      <p:sp>
        <p:nvSpPr>
          <p:cNvPr id="11" name="Rectangle 16">
            <a:extLst>
              <a:ext uri="{FF2B5EF4-FFF2-40B4-BE49-F238E27FC236}">
                <a16:creationId xmlns:a16="http://schemas.microsoft.com/office/drawing/2014/main" id="{60581577-EB2A-4850-99E6-631F8906C118}"/>
              </a:ext>
            </a:extLst>
          </p:cNvPr>
          <p:cNvSpPr/>
          <p:nvPr/>
        </p:nvSpPr>
        <p:spPr>
          <a:xfrm>
            <a:off x="2323930" y="2182890"/>
            <a:ext cx="6059293" cy="779918"/>
          </a:xfrm>
          <a:prstGeom prst="rect">
            <a:avLst/>
          </a:prstGeom>
          <a:solidFill>
            <a:srgbClr val="F7F2C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6213"/>
            <a:r>
              <a:rPr lang="es-ES" sz="1400" dirty="0">
                <a:solidFill>
                  <a:srgbClr val="494738"/>
                </a:solidFill>
              </a:rPr>
              <a:t>Diseñamos nuestro sitio pensando en dispositivos móviles y luego en los otros</a:t>
            </a:r>
            <a:endParaRPr lang="en-ES" sz="1400" dirty="0">
              <a:solidFill>
                <a:srgbClr val="494738"/>
              </a:solidFill>
            </a:endParaRPr>
          </a:p>
        </p:txBody>
      </p:sp>
      <p:sp>
        <p:nvSpPr>
          <p:cNvPr id="12" name="Rectangle 15">
            <a:extLst>
              <a:ext uri="{FF2B5EF4-FFF2-40B4-BE49-F238E27FC236}">
                <a16:creationId xmlns:a16="http://schemas.microsoft.com/office/drawing/2014/main" id="{A6D4EC10-8B53-4EA1-B833-365B84E642F1}"/>
              </a:ext>
            </a:extLst>
          </p:cNvPr>
          <p:cNvSpPr/>
          <p:nvPr/>
        </p:nvSpPr>
        <p:spPr>
          <a:xfrm>
            <a:off x="760776" y="3264745"/>
            <a:ext cx="1563155" cy="782116"/>
          </a:xfrm>
          <a:prstGeom prst="rect">
            <a:avLst/>
          </a:prstGeom>
          <a:solidFill>
            <a:srgbClr val="008D5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Desktop </a:t>
            </a:r>
            <a:r>
              <a:rPr lang="es-ES" dirty="0" err="1"/>
              <a:t>first</a:t>
            </a:r>
            <a:endParaRPr lang="en-ES" sz="1400" dirty="0"/>
          </a:p>
        </p:txBody>
      </p:sp>
      <p:sp>
        <p:nvSpPr>
          <p:cNvPr id="14" name="Rectangle 16">
            <a:extLst>
              <a:ext uri="{FF2B5EF4-FFF2-40B4-BE49-F238E27FC236}">
                <a16:creationId xmlns:a16="http://schemas.microsoft.com/office/drawing/2014/main" id="{CEC8F9C1-CFE5-4670-A5FC-5C8E4E564AD0}"/>
              </a:ext>
            </a:extLst>
          </p:cNvPr>
          <p:cNvSpPr/>
          <p:nvPr/>
        </p:nvSpPr>
        <p:spPr>
          <a:xfrm>
            <a:off x="2323930" y="3266943"/>
            <a:ext cx="6059293" cy="779918"/>
          </a:xfrm>
          <a:prstGeom prst="rect">
            <a:avLst/>
          </a:prstGeom>
          <a:solidFill>
            <a:srgbClr val="F7F2C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6213"/>
            <a:r>
              <a:rPr lang="es-ES" sz="1400" dirty="0">
                <a:solidFill>
                  <a:srgbClr val="494738"/>
                </a:solidFill>
              </a:rPr>
              <a:t>Diseñamos nuestro sitio pensando en dispositivos de escritorio y luego en los otros</a:t>
            </a:r>
            <a:endParaRPr lang="en-ES" sz="1400" dirty="0">
              <a:solidFill>
                <a:srgbClr val="4947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603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47699" y="-1627"/>
            <a:ext cx="8245476" cy="810657"/>
          </a:xfrm>
        </p:spPr>
        <p:txBody>
          <a:bodyPr lIns="0" anchor="b"/>
          <a:lstStyle/>
          <a:p>
            <a:r>
              <a:rPr lang="es-ES_tradnl" sz="4000" spc="-300" dirty="0">
                <a:solidFill>
                  <a:srgbClr val="242415"/>
                </a:solidFill>
                <a:latin typeface="Montserrat SemiBold" panose="00000700000000000000" pitchFamily="2" charset="0"/>
              </a:rPr>
              <a:t>CSS </a:t>
            </a:r>
            <a:r>
              <a:rPr lang="es-ES_tradnl" sz="4000" spc="-300" dirty="0" err="1">
                <a:solidFill>
                  <a:srgbClr val="242415"/>
                </a:solidFill>
                <a:latin typeface="Montserrat SemiBold" panose="00000700000000000000" pitchFamily="2" charset="0"/>
              </a:rPr>
              <a:t>Custom</a:t>
            </a:r>
            <a:r>
              <a:rPr lang="es-ES_tradnl" sz="4000" spc="-300" dirty="0">
                <a:solidFill>
                  <a:srgbClr val="242415"/>
                </a:solidFill>
                <a:latin typeface="Montserrat SemiBold" panose="00000700000000000000" pitchFamily="2" charset="0"/>
              </a:rPr>
              <a:t> </a:t>
            </a:r>
            <a:r>
              <a:rPr lang="es-ES_tradnl" sz="4000" spc="-300" dirty="0" err="1">
                <a:solidFill>
                  <a:srgbClr val="242415"/>
                </a:solidFill>
                <a:latin typeface="Montserrat SemiBold" panose="00000700000000000000" pitchFamily="2" charset="0"/>
              </a:rPr>
              <a:t>Propierties</a:t>
            </a:r>
            <a:r>
              <a:rPr lang="es-ES_tradnl" sz="4000" spc="-300" dirty="0">
                <a:solidFill>
                  <a:srgbClr val="242415"/>
                </a:solidFill>
                <a:latin typeface="Montserrat SemiBold" panose="00000700000000000000" pitchFamily="2" charset="0"/>
              </a:rPr>
              <a:t>: variables</a:t>
            </a: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2500B578-A172-4123-A9F9-10474B82C587}"/>
              </a:ext>
            </a:extLst>
          </p:cNvPr>
          <p:cNvSpPr/>
          <p:nvPr/>
        </p:nvSpPr>
        <p:spPr>
          <a:xfrm>
            <a:off x="0" y="0"/>
            <a:ext cx="254000" cy="5143500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27F97B79-5B43-4056-B39F-CAC1157E1AB2}"/>
              </a:ext>
            </a:extLst>
          </p:cNvPr>
          <p:cNvSpPr txBox="1"/>
          <p:nvPr/>
        </p:nvSpPr>
        <p:spPr>
          <a:xfrm>
            <a:off x="1765423" y="845970"/>
            <a:ext cx="5997921" cy="313932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s-ES" b="0" dirty="0" err="1">
                <a:solidFill>
                  <a:srgbClr val="D7BA7D"/>
                </a:solidFill>
                <a:effectLst/>
                <a:latin typeface="Fira Code, Consolas,  Courier New"/>
              </a:rPr>
              <a:t>html</a:t>
            </a:r>
            <a:r>
              <a:rPr lang="es-ES" b="0" dirty="0">
                <a:solidFill>
                  <a:srgbClr val="D4D4D4"/>
                </a:solidFill>
                <a:effectLst/>
                <a:latin typeface="Fira Code, Consolas,  Courier New"/>
              </a:rPr>
              <a:t> {</a:t>
            </a:r>
          </a:p>
          <a:p>
            <a:r>
              <a:rPr lang="es-ES" b="0" dirty="0">
                <a:solidFill>
                  <a:srgbClr val="D4D4D4"/>
                </a:solidFill>
                <a:effectLst/>
                <a:latin typeface="Fira Code, Consolas,  Courier New"/>
              </a:rPr>
              <a:t>  </a:t>
            </a:r>
            <a:r>
              <a:rPr lang="es-ES" b="0" dirty="0">
                <a:solidFill>
                  <a:srgbClr val="9CDCFE"/>
                </a:solidFill>
                <a:effectLst/>
                <a:latin typeface="Fira Code, Consolas,  Courier New"/>
              </a:rPr>
              <a:t>--back-color</a:t>
            </a:r>
            <a:r>
              <a:rPr lang="es-ES" b="0" dirty="0">
                <a:solidFill>
                  <a:srgbClr val="D4D4D4"/>
                </a:solidFill>
                <a:effectLst/>
                <a:latin typeface="Fira Code, Consolas,  Courier New"/>
              </a:rPr>
              <a:t>: </a:t>
            </a:r>
            <a:r>
              <a:rPr lang="es-ES" b="0" dirty="0" err="1">
                <a:solidFill>
                  <a:srgbClr val="CE9178"/>
                </a:solidFill>
                <a:effectLst/>
                <a:latin typeface="Fira Code, Consolas,  Courier New"/>
              </a:rPr>
              <a:t>darkorange</a:t>
            </a:r>
            <a:r>
              <a:rPr lang="es-ES" b="0" dirty="0">
                <a:solidFill>
                  <a:srgbClr val="D4D4D4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s-ES" b="0" dirty="0">
                <a:solidFill>
                  <a:srgbClr val="D4D4D4"/>
                </a:solidFill>
                <a:effectLst/>
                <a:latin typeface="Fira Code, Consolas,  Courier New"/>
              </a:rPr>
              <a:t>}</a:t>
            </a:r>
          </a:p>
          <a:p>
            <a:br>
              <a:rPr lang="es-ES" b="0" dirty="0">
                <a:solidFill>
                  <a:srgbClr val="D4D4D4"/>
                </a:solidFill>
                <a:effectLst/>
                <a:latin typeface="Fira Code, Consolas,  Courier New"/>
              </a:rPr>
            </a:br>
            <a:r>
              <a:rPr lang="es-ES" b="0" dirty="0" err="1">
                <a:solidFill>
                  <a:srgbClr val="D7BA7D"/>
                </a:solidFill>
                <a:effectLst/>
                <a:latin typeface="Fira Code, Consolas,  Courier New"/>
              </a:rPr>
              <a:t>main</a:t>
            </a:r>
            <a:r>
              <a:rPr lang="es-ES" b="0" dirty="0">
                <a:solidFill>
                  <a:srgbClr val="D4D4D4"/>
                </a:solidFill>
                <a:effectLst/>
                <a:latin typeface="Fira Code, Consolas,  Courier New"/>
              </a:rPr>
              <a:t> {</a:t>
            </a:r>
          </a:p>
          <a:p>
            <a:r>
              <a:rPr lang="es-ES" b="0" dirty="0">
                <a:solidFill>
                  <a:srgbClr val="D4D4D4"/>
                </a:solidFill>
                <a:effectLst/>
                <a:latin typeface="Fira Code, Consolas,  Courier New"/>
              </a:rPr>
              <a:t>  </a:t>
            </a:r>
            <a:r>
              <a:rPr lang="es-ES" b="0" dirty="0" err="1">
                <a:solidFill>
                  <a:srgbClr val="9CDCFE"/>
                </a:solidFill>
                <a:effectLst/>
                <a:latin typeface="Fira Code, Consolas,  Courier New"/>
              </a:rPr>
              <a:t>background</a:t>
            </a:r>
            <a:r>
              <a:rPr lang="es-ES" b="0" dirty="0">
                <a:solidFill>
                  <a:srgbClr val="9CDCFE"/>
                </a:solidFill>
                <a:effectLst/>
                <a:latin typeface="Fira Code, Consolas,  Courier New"/>
              </a:rPr>
              <a:t>-color</a:t>
            </a:r>
            <a:r>
              <a:rPr lang="es-ES" b="0" dirty="0">
                <a:solidFill>
                  <a:srgbClr val="D4D4D4"/>
                </a:solidFill>
                <a:effectLst/>
                <a:latin typeface="Fira Code, Consolas,  Courier New"/>
              </a:rPr>
              <a:t>: </a:t>
            </a:r>
            <a:r>
              <a:rPr lang="es-ES" b="0" dirty="0" err="1">
                <a:solidFill>
                  <a:srgbClr val="DCDCAA"/>
                </a:solidFill>
                <a:effectLst/>
                <a:latin typeface="Fira Code, Consolas,  Courier New"/>
              </a:rPr>
              <a:t>var</a:t>
            </a:r>
            <a:r>
              <a:rPr lang="es-ES" b="0" dirty="0">
                <a:solidFill>
                  <a:srgbClr val="D4D4D4"/>
                </a:solidFill>
                <a:effectLst/>
                <a:latin typeface="Fira Code, Consolas,  Courier New"/>
              </a:rPr>
              <a:t>(</a:t>
            </a:r>
            <a:r>
              <a:rPr lang="es-ES" b="0" dirty="0">
                <a:solidFill>
                  <a:srgbClr val="9CDCFE"/>
                </a:solidFill>
                <a:effectLst/>
                <a:latin typeface="Fira Code, Consolas,  Courier New"/>
              </a:rPr>
              <a:t>--back-color</a:t>
            </a:r>
            <a:r>
              <a:rPr lang="es-ES" b="0" dirty="0">
                <a:solidFill>
                  <a:srgbClr val="D4D4D4"/>
                </a:solidFill>
                <a:effectLst/>
                <a:latin typeface="Fira Code, Consolas,  Courier New"/>
              </a:rPr>
              <a:t>);</a:t>
            </a:r>
          </a:p>
          <a:p>
            <a:r>
              <a:rPr lang="es-ES" b="0" dirty="0">
                <a:solidFill>
                  <a:srgbClr val="D4D4D4"/>
                </a:solidFill>
                <a:effectLst/>
                <a:latin typeface="Fira Code, Consolas,  Courier New"/>
              </a:rPr>
              <a:t>}</a:t>
            </a:r>
          </a:p>
          <a:p>
            <a:br>
              <a:rPr lang="es-ES" b="0" dirty="0">
                <a:solidFill>
                  <a:srgbClr val="D4D4D4"/>
                </a:solidFill>
                <a:effectLst/>
                <a:latin typeface="Fira Code, Consolas,  Courier New"/>
              </a:rPr>
            </a:br>
            <a:r>
              <a:rPr lang="es-ES" b="0" dirty="0" err="1">
                <a:solidFill>
                  <a:srgbClr val="D7BA7D"/>
                </a:solidFill>
                <a:effectLst/>
                <a:latin typeface="Fira Code, Consolas,  Courier New"/>
              </a:rPr>
              <a:t>footer</a:t>
            </a:r>
            <a:r>
              <a:rPr lang="es-ES" b="0" dirty="0">
                <a:solidFill>
                  <a:srgbClr val="D4D4D4"/>
                </a:solidFill>
                <a:effectLst/>
                <a:latin typeface="Fira Code, Consolas,  Courier New"/>
              </a:rPr>
              <a:t> {</a:t>
            </a:r>
          </a:p>
          <a:p>
            <a:r>
              <a:rPr lang="es-ES" b="0" dirty="0">
                <a:solidFill>
                  <a:srgbClr val="D4D4D4"/>
                </a:solidFill>
                <a:effectLst/>
                <a:latin typeface="Fira Code, Consolas,  Courier New"/>
              </a:rPr>
              <a:t>  </a:t>
            </a:r>
            <a:r>
              <a:rPr lang="es-ES" b="0" dirty="0" err="1">
                <a:solidFill>
                  <a:srgbClr val="9CDCFE"/>
                </a:solidFill>
                <a:effectLst/>
                <a:latin typeface="Fira Code, Consolas,  Courier New"/>
              </a:rPr>
              <a:t>background</a:t>
            </a:r>
            <a:r>
              <a:rPr lang="es-ES" b="0" dirty="0">
                <a:solidFill>
                  <a:srgbClr val="9CDCFE"/>
                </a:solidFill>
                <a:effectLst/>
                <a:latin typeface="Fira Code, Consolas,  Courier New"/>
              </a:rPr>
              <a:t>-color</a:t>
            </a:r>
            <a:r>
              <a:rPr lang="es-ES" b="0" dirty="0">
                <a:solidFill>
                  <a:srgbClr val="D4D4D4"/>
                </a:solidFill>
                <a:effectLst/>
                <a:latin typeface="Fira Code, Consolas,  Courier New"/>
              </a:rPr>
              <a:t>: </a:t>
            </a:r>
            <a:r>
              <a:rPr lang="es-ES" b="0" dirty="0" err="1">
                <a:solidFill>
                  <a:srgbClr val="DCDCAA"/>
                </a:solidFill>
                <a:effectLst/>
                <a:latin typeface="Fira Code, Consolas,  Courier New"/>
              </a:rPr>
              <a:t>var</a:t>
            </a:r>
            <a:r>
              <a:rPr lang="es-ES" b="0" dirty="0">
                <a:solidFill>
                  <a:srgbClr val="D4D4D4"/>
                </a:solidFill>
                <a:effectLst/>
                <a:latin typeface="Fira Code, Consolas,  Courier New"/>
              </a:rPr>
              <a:t>(</a:t>
            </a:r>
            <a:r>
              <a:rPr lang="es-ES" b="0" dirty="0">
                <a:solidFill>
                  <a:srgbClr val="9CDCFE"/>
                </a:solidFill>
                <a:effectLst/>
                <a:latin typeface="Fira Code, Consolas,  Courier New"/>
              </a:rPr>
              <a:t>--back-color</a:t>
            </a:r>
            <a:r>
              <a:rPr lang="es-ES" b="0" dirty="0">
                <a:solidFill>
                  <a:srgbClr val="D4D4D4"/>
                </a:solidFill>
                <a:effectLst/>
                <a:latin typeface="Fira Code, Consolas,  Courier New"/>
              </a:rPr>
              <a:t>);</a:t>
            </a:r>
          </a:p>
          <a:p>
            <a:r>
              <a:rPr lang="es-ES" b="0" dirty="0">
                <a:solidFill>
                  <a:srgbClr val="D4D4D4"/>
                </a:solidFill>
                <a:effectLst/>
                <a:latin typeface="Fira Code, Consolas,  Courier New"/>
              </a:rPr>
              <a:t>}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F0FE0C6D-3F4A-4D02-9060-3E13F79C8269}"/>
              </a:ext>
            </a:extLst>
          </p:cNvPr>
          <p:cNvSpPr txBox="1"/>
          <p:nvPr/>
        </p:nvSpPr>
        <p:spPr>
          <a:xfrm>
            <a:off x="2412748" y="4450874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/>
              <a:t>https://www.w3.org/TR/css-variables-1/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8F2C2777-859D-4DEC-8702-8AD030E22982}"/>
              </a:ext>
            </a:extLst>
          </p:cNvPr>
          <p:cNvSpPr txBox="1"/>
          <p:nvPr/>
        </p:nvSpPr>
        <p:spPr>
          <a:xfrm>
            <a:off x="1833325" y="4081542"/>
            <a:ext cx="58621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/>
              <a:t>https://developer.mozilla.org/es/docs/Web/CSS/--*</a:t>
            </a:r>
          </a:p>
        </p:txBody>
      </p:sp>
    </p:spTree>
    <p:extLst>
      <p:ext uri="{BB962C8B-B14F-4D97-AF65-F5344CB8AC3E}">
        <p14:creationId xmlns:p14="http://schemas.microsoft.com/office/powerpoint/2010/main" val="24296337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47699" y="-1627"/>
            <a:ext cx="8245476" cy="810657"/>
          </a:xfrm>
        </p:spPr>
        <p:txBody>
          <a:bodyPr lIns="0" anchor="b"/>
          <a:lstStyle/>
          <a:p>
            <a:r>
              <a:rPr lang="es-ES_tradnl" sz="4000" spc="-300" dirty="0">
                <a:solidFill>
                  <a:srgbClr val="242415"/>
                </a:solidFill>
                <a:latin typeface="Montserrat SemiBold" panose="00000700000000000000" pitchFamily="2" charset="0"/>
              </a:rPr>
              <a:t>CSS </a:t>
            </a:r>
            <a:r>
              <a:rPr lang="es-ES_tradnl" sz="4000" spc="-300" dirty="0" err="1">
                <a:solidFill>
                  <a:srgbClr val="242415"/>
                </a:solidFill>
                <a:latin typeface="Montserrat SemiBold" panose="00000700000000000000" pitchFamily="2" charset="0"/>
              </a:rPr>
              <a:t>Custom</a:t>
            </a:r>
            <a:r>
              <a:rPr lang="es-ES_tradnl" sz="4000" spc="-300" dirty="0">
                <a:solidFill>
                  <a:srgbClr val="242415"/>
                </a:solidFill>
                <a:latin typeface="Montserrat SemiBold" panose="00000700000000000000" pitchFamily="2" charset="0"/>
              </a:rPr>
              <a:t> </a:t>
            </a:r>
            <a:r>
              <a:rPr lang="es-ES_tradnl" sz="4000" spc="-300" dirty="0" err="1">
                <a:solidFill>
                  <a:srgbClr val="242415"/>
                </a:solidFill>
                <a:latin typeface="Montserrat SemiBold" panose="00000700000000000000" pitchFamily="2" charset="0"/>
              </a:rPr>
              <a:t>Propierties</a:t>
            </a:r>
            <a:r>
              <a:rPr lang="es-ES_tradnl" sz="4000" spc="-300" dirty="0">
                <a:solidFill>
                  <a:srgbClr val="242415"/>
                </a:solidFill>
                <a:latin typeface="Montserrat SemiBold" panose="00000700000000000000" pitchFamily="2" charset="0"/>
              </a:rPr>
              <a:t>: variables</a:t>
            </a: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2500B578-A172-4123-A9F9-10474B82C587}"/>
              </a:ext>
            </a:extLst>
          </p:cNvPr>
          <p:cNvSpPr/>
          <p:nvPr/>
        </p:nvSpPr>
        <p:spPr>
          <a:xfrm>
            <a:off x="0" y="0"/>
            <a:ext cx="254000" cy="5143500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AE0EDB1-CAA2-44DE-93EF-D913B8EE36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29501" y="1323646"/>
            <a:ext cx="5493929" cy="2242928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-9522" rIns="0" bIns="-952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21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Google Sans"/>
              </a:rPr>
              <a:t>La función </a:t>
            </a:r>
            <a:r>
              <a:rPr kumimoji="0" lang="es-ES" altLang="es-ES" sz="21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Google Sans"/>
              </a:rPr>
              <a:t>var</a:t>
            </a:r>
            <a:r>
              <a:rPr kumimoji="0" lang="es-ES" altLang="es-ES" sz="21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Google Sans"/>
              </a:rPr>
              <a:t> () se puede utilizar para establecer valores de las propiedades de CSS.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s-ES" altLang="es-ES" sz="2100" dirty="0">
              <a:solidFill>
                <a:srgbClr val="202124"/>
              </a:solidFill>
              <a:latin typeface="Google San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21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Google Sans"/>
              </a:rPr>
              <a:t>No se puede usar como nombres de propiedades, selectores, valores en definición de media </a:t>
            </a:r>
            <a:r>
              <a:rPr kumimoji="0" lang="es-ES" altLang="es-ES" sz="21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Google Sans"/>
              </a:rPr>
              <a:t>queries</a:t>
            </a:r>
            <a:r>
              <a:rPr kumimoji="0" lang="es-ES" altLang="es-ES" sz="21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Google Sans"/>
              </a:rPr>
              <a:t>, ni cualquier otra cosa que no sea valores de propiedades. </a:t>
            </a:r>
            <a:endParaRPr kumimoji="0" lang="es-ES" altLang="es-E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5A374369-2F93-46D8-9A36-397ADD6BD2C2}"/>
              </a:ext>
            </a:extLst>
          </p:cNvPr>
          <p:cNvSpPr txBox="1"/>
          <p:nvPr/>
        </p:nvSpPr>
        <p:spPr>
          <a:xfrm>
            <a:off x="1590407" y="4348423"/>
            <a:ext cx="63600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/>
              <a:t>https://www.w3.org/TR/css-variables-1/#using-variables</a:t>
            </a:r>
          </a:p>
        </p:txBody>
      </p:sp>
    </p:spTree>
    <p:extLst>
      <p:ext uri="{BB962C8B-B14F-4D97-AF65-F5344CB8AC3E}">
        <p14:creationId xmlns:p14="http://schemas.microsoft.com/office/powerpoint/2010/main" val="12428816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47699" y="-1627"/>
            <a:ext cx="8245476" cy="810657"/>
          </a:xfrm>
        </p:spPr>
        <p:txBody>
          <a:bodyPr lIns="0" anchor="b"/>
          <a:lstStyle/>
          <a:p>
            <a:r>
              <a:rPr lang="es-ES_tradnl" sz="4000" spc="-300" dirty="0">
                <a:solidFill>
                  <a:srgbClr val="242415"/>
                </a:solidFill>
                <a:latin typeface="Montserrat SemiBold" panose="00000700000000000000" pitchFamily="2" charset="0"/>
              </a:rPr>
              <a:t>Media </a:t>
            </a:r>
            <a:r>
              <a:rPr lang="es-ES_tradnl" sz="4000" spc="-300" dirty="0" err="1">
                <a:solidFill>
                  <a:srgbClr val="242415"/>
                </a:solidFill>
                <a:latin typeface="Montserrat SemiBold" panose="00000700000000000000" pitchFamily="2" charset="0"/>
              </a:rPr>
              <a:t>Queries</a:t>
            </a:r>
            <a:endParaRPr lang="es-ES_tradnl" sz="4000" spc="-300" dirty="0">
              <a:solidFill>
                <a:srgbClr val="242415"/>
              </a:solidFill>
              <a:latin typeface="Montserrat SemiBold" panose="00000700000000000000" pitchFamily="2" charset="0"/>
            </a:endParaRP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2500B578-A172-4123-A9F9-10474B82C587}"/>
              </a:ext>
            </a:extLst>
          </p:cNvPr>
          <p:cNvSpPr/>
          <p:nvPr/>
        </p:nvSpPr>
        <p:spPr>
          <a:xfrm>
            <a:off x="0" y="0"/>
            <a:ext cx="254000" cy="5143500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/>
          </a:p>
        </p:txBody>
      </p:sp>
      <p:pic>
        <p:nvPicPr>
          <p:cNvPr id="4" name="Imagen 3" descr="Imagen que contiene espejo&#10;&#10;Descripción generada automáticamente">
            <a:extLst>
              <a:ext uri="{FF2B5EF4-FFF2-40B4-BE49-F238E27FC236}">
                <a16:creationId xmlns:a16="http://schemas.microsoft.com/office/drawing/2014/main" id="{52323E7D-E237-4449-A512-136A5DB45B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071" y="1214038"/>
            <a:ext cx="1997157" cy="2683172"/>
          </a:xfrm>
          <a:prstGeom prst="rect">
            <a:avLst/>
          </a:prstGeom>
        </p:spPr>
      </p:pic>
      <p:sp>
        <p:nvSpPr>
          <p:cNvPr id="16" name="Rectángulo: esquinas redondeadas 15">
            <a:extLst>
              <a:ext uri="{FF2B5EF4-FFF2-40B4-BE49-F238E27FC236}">
                <a16:creationId xmlns:a16="http://schemas.microsoft.com/office/drawing/2014/main" id="{B8C6529B-DB51-44E6-9485-FE6CBBC2B68E}"/>
              </a:ext>
            </a:extLst>
          </p:cNvPr>
          <p:cNvSpPr/>
          <p:nvPr/>
        </p:nvSpPr>
        <p:spPr>
          <a:xfrm>
            <a:off x="4372986" y="1390888"/>
            <a:ext cx="4198201" cy="1180862"/>
          </a:xfrm>
          <a:prstGeom prst="roundRect">
            <a:avLst>
              <a:gd name="adj" fmla="val 2745"/>
            </a:avLst>
          </a:prstGeom>
          <a:solidFill>
            <a:schemeClr val="tx1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s-ES" sz="1000" i="1" dirty="0">
                <a:solidFill>
                  <a:srgbClr val="C586C0"/>
                </a:solidFill>
                <a:latin typeface=" Dank Mono"/>
              </a:rPr>
              <a:t>@media</a:t>
            </a:r>
            <a:r>
              <a:rPr lang="es-ES" sz="1000" dirty="0">
                <a:solidFill>
                  <a:srgbClr val="D4D4D4"/>
                </a:solidFill>
                <a:latin typeface=" Dank Mono"/>
              </a:rPr>
              <a:t> </a:t>
            </a:r>
            <a:r>
              <a:rPr lang="es-ES" sz="1000" dirty="0" err="1">
                <a:solidFill>
                  <a:srgbClr val="CE9178"/>
                </a:solidFill>
                <a:latin typeface=" Dank Mono"/>
              </a:rPr>
              <a:t>screen</a:t>
            </a:r>
            <a:r>
              <a:rPr lang="es-ES" sz="1000" dirty="0">
                <a:solidFill>
                  <a:srgbClr val="D4D4D4"/>
                </a:solidFill>
                <a:latin typeface=" Dank Mono"/>
              </a:rPr>
              <a:t> and (</a:t>
            </a:r>
            <a:r>
              <a:rPr lang="es-ES" sz="1000" dirty="0">
                <a:solidFill>
                  <a:srgbClr val="9CDCFE"/>
                </a:solidFill>
                <a:latin typeface=" Dank Mono"/>
              </a:rPr>
              <a:t>max-width</a:t>
            </a:r>
            <a:r>
              <a:rPr lang="es-ES" sz="1000" dirty="0">
                <a:solidFill>
                  <a:srgbClr val="D4D4D4"/>
                </a:solidFill>
                <a:latin typeface=" Dank Mono"/>
              </a:rPr>
              <a:t>:</a:t>
            </a:r>
            <a:r>
              <a:rPr lang="es-ES" sz="1000" dirty="0">
                <a:solidFill>
                  <a:srgbClr val="B5CEA8"/>
                </a:solidFill>
                <a:latin typeface=" Dank Mono"/>
              </a:rPr>
              <a:t>320px</a:t>
            </a:r>
            <a:r>
              <a:rPr lang="es-ES" sz="1000" dirty="0">
                <a:solidFill>
                  <a:srgbClr val="D4D4D4"/>
                </a:solidFill>
                <a:latin typeface=" Dank Mono"/>
              </a:rPr>
              <a:t>) {</a:t>
            </a:r>
          </a:p>
          <a:p>
            <a:r>
              <a:rPr lang="es-ES" sz="1000" dirty="0">
                <a:solidFill>
                  <a:srgbClr val="D4D4D4"/>
                </a:solidFill>
                <a:latin typeface=" Dank Mono"/>
              </a:rPr>
              <a:t>  </a:t>
            </a:r>
            <a:r>
              <a:rPr lang="es-ES" sz="1000" i="1" dirty="0">
                <a:solidFill>
                  <a:srgbClr val="608B4E"/>
                </a:solidFill>
                <a:latin typeface=" Dank Mono"/>
              </a:rPr>
              <a:t>/* reglas CSS para igual o menor que 320px de ancho */</a:t>
            </a:r>
            <a:endParaRPr lang="es-ES" sz="1000" dirty="0">
              <a:solidFill>
                <a:srgbClr val="D4D4D4"/>
              </a:solidFill>
              <a:latin typeface=" Dank Mono"/>
            </a:endParaRPr>
          </a:p>
          <a:p>
            <a:r>
              <a:rPr lang="es-ES" sz="1000" dirty="0">
                <a:solidFill>
                  <a:srgbClr val="D4D4D4"/>
                </a:solidFill>
                <a:latin typeface=" Dank Mono"/>
              </a:rPr>
              <a:t>}</a:t>
            </a:r>
          </a:p>
          <a:p>
            <a:endParaRPr lang="es-ES" sz="1000" dirty="0">
              <a:solidFill>
                <a:srgbClr val="D4D4D4"/>
              </a:solidFill>
              <a:latin typeface=" Dank Mono"/>
            </a:endParaRPr>
          </a:p>
          <a:p>
            <a:r>
              <a:rPr lang="es-ES" sz="1000" i="1" dirty="0">
                <a:solidFill>
                  <a:srgbClr val="C586C0"/>
                </a:solidFill>
                <a:latin typeface=" Dank Mono"/>
              </a:rPr>
              <a:t>@media</a:t>
            </a:r>
            <a:r>
              <a:rPr lang="es-ES" sz="1000" dirty="0">
                <a:solidFill>
                  <a:srgbClr val="D4D4D4"/>
                </a:solidFill>
                <a:latin typeface=" Dank Mono"/>
              </a:rPr>
              <a:t> </a:t>
            </a:r>
            <a:r>
              <a:rPr lang="es-ES" sz="1000" dirty="0" err="1">
                <a:solidFill>
                  <a:srgbClr val="CE9178"/>
                </a:solidFill>
                <a:latin typeface=" Dank Mono"/>
              </a:rPr>
              <a:t>screen</a:t>
            </a:r>
            <a:r>
              <a:rPr lang="es-ES" sz="1000" dirty="0">
                <a:solidFill>
                  <a:srgbClr val="D4D4D4"/>
                </a:solidFill>
                <a:latin typeface=" Dank Mono"/>
              </a:rPr>
              <a:t> and (</a:t>
            </a:r>
            <a:r>
              <a:rPr lang="es-ES" sz="1000" dirty="0">
                <a:solidFill>
                  <a:srgbClr val="9CDCFE"/>
                </a:solidFill>
                <a:latin typeface=" Dank Mono"/>
              </a:rPr>
              <a:t>max-width</a:t>
            </a:r>
            <a:r>
              <a:rPr lang="es-ES" sz="1000" dirty="0">
                <a:solidFill>
                  <a:srgbClr val="D4D4D4"/>
                </a:solidFill>
                <a:latin typeface=" Dank Mono"/>
              </a:rPr>
              <a:t>:</a:t>
            </a:r>
            <a:r>
              <a:rPr lang="es-ES" sz="1000" dirty="0">
                <a:solidFill>
                  <a:srgbClr val="B5CEA8"/>
                </a:solidFill>
                <a:latin typeface=" Dank Mono"/>
              </a:rPr>
              <a:t>640px</a:t>
            </a:r>
            <a:r>
              <a:rPr lang="es-ES" sz="1000" dirty="0">
                <a:solidFill>
                  <a:srgbClr val="D4D4D4"/>
                </a:solidFill>
                <a:latin typeface=" Dank Mono"/>
              </a:rPr>
              <a:t>) {</a:t>
            </a:r>
          </a:p>
          <a:p>
            <a:r>
              <a:rPr lang="es-ES" sz="1000" dirty="0">
                <a:solidFill>
                  <a:srgbClr val="D4D4D4"/>
                </a:solidFill>
                <a:latin typeface=" Dank Mono"/>
              </a:rPr>
              <a:t>  </a:t>
            </a:r>
            <a:r>
              <a:rPr lang="es-ES" sz="1000" i="1" dirty="0">
                <a:solidFill>
                  <a:srgbClr val="608B4E"/>
                </a:solidFill>
                <a:latin typeface=" Dank Mono"/>
              </a:rPr>
              <a:t>/* reglas CSS para igual o menor que 640px de ancho */</a:t>
            </a:r>
            <a:endParaRPr lang="es-ES" sz="1000" dirty="0">
              <a:solidFill>
                <a:srgbClr val="D4D4D4"/>
              </a:solidFill>
              <a:latin typeface=" Dank Mono"/>
            </a:endParaRPr>
          </a:p>
          <a:p>
            <a:r>
              <a:rPr lang="es-ES" sz="1000" dirty="0">
                <a:solidFill>
                  <a:srgbClr val="D4D4D4"/>
                </a:solidFill>
                <a:latin typeface=" Dank Mono"/>
              </a:rPr>
              <a:t>}</a:t>
            </a:r>
          </a:p>
        </p:txBody>
      </p:sp>
      <p:sp>
        <p:nvSpPr>
          <p:cNvPr id="17" name="Rectangle 20">
            <a:extLst>
              <a:ext uri="{FF2B5EF4-FFF2-40B4-BE49-F238E27FC236}">
                <a16:creationId xmlns:a16="http://schemas.microsoft.com/office/drawing/2014/main" id="{12ED10C0-C255-4F7D-B8A3-F9891CA865ED}"/>
              </a:ext>
            </a:extLst>
          </p:cNvPr>
          <p:cNvSpPr/>
          <p:nvPr/>
        </p:nvSpPr>
        <p:spPr>
          <a:xfrm>
            <a:off x="4372986" y="1024509"/>
            <a:ext cx="1374889" cy="264577"/>
          </a:xfrm>
          <a:prstGeom prst="rect">
            <a:avLst/>
          </a:prstGeom>
          <a:solidFill>
            <a:srgbClr val="F7F2C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>
                <a:solidFill>
                  <a:srgbClr val="494738"/>
                </a:solidFill>
              </a:rPr>
              <a:t>Mobile </a:t>
            </a:r>
            <a:r>
              <a:rPr lang="es-ES" sz="1200" dirty="0" err="1">
                <a:solidFill>
                  <a:srgbClr val="494738"/>
                </a:solidFill>
              </a:rPr>
              <a:t>First</a:t>
            </a:r>
            <a:endParaRPr lang="en-ES" sz="1200" dirty="0">
              <a:solidFill>
                <a:srgbClr val="494738"/>
              </a:solidFill>
            </a:endParaRPr>
          </a:p>
        </p:txBody>
      </p:sp>
      <p:sp>
        <p:nvSpPr>
          <p:cNvPr id="19" name="Rectángulo: esquinas redondeadas 18">
            <a:extLst>
              <a:ext uri="{FF2B5EF4-FFF2-40B4-BE49-F238E27FC236}">
                <a16:creationId xmlns:a16="http://schemas.microsoft.com/office/drawing/2014/main" id="{E6A86905-3DA8-4BD1-80CD-D96FDE89DD72}"/>
              </a:ext>
            </a:extLst>
          </p:cNvPr>
          <p:cNvSpPr/>
          <p:nvPr/>
        </p:nvSpPr>
        <p:spPr>
          <a:xfrm>
            <a:off x="4372986" y="3483629"/>
            <a:ext cx="4198201" cy="1180862"/>
          </a:xfrm>
          <a:prstGeom prst="roundRect">
            <a:avLst>
              <a:gd name="adj" fmla="val 2745"/>
            </a:avLst>
          </a:prstGeom>
          <a:solidFill>
            <a:schemeClr val="tx1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s-ES" sz="1000" i="1" dirty="0">
                <a:solidFill>
                  <a:srgbClr val="C586C0"/>
                </a:solidFill>
                <a:latin typeface=" Dank Mono"/>
              </a:rPr>
              <a:t>@media</a:t>
            </a:r>
            <a:r>
              <a:rPr lang="es-ES" sz="1000" dirty="0">
                <a:solidFill>
                  <a:srgbClr val="D4D4D4"/>
                </a:solidFill>
                <a:latin typeface=" Dank Mono"/>
              </a:rPr>
              <a:t> </a:t>
            </a:r>
            <a:r>
              <a:rPr lang="es-ES" sz="1000" dirty="0" err="1">
                <a:solidFill>
                  <a:srgbClr val="CE9178"/>
                </a:solidFill>
                <a:latin typeface=" Dank Mono"/>
              </a:rPr>
              <a:t>screen</a:t>
            </a:r>
            <a:r>
              <a:rPr lang="es-ES" sz="1000" dirty="0">
                <a:solidFill>
                  <a:srgbClr val="D4D4D4"/>
                </a:solidFill>
                <a:latin typeface=" Dank Mono"/>
              </a:rPr>
              <a:t> and (</a:t>
            </a:r>
            <a:r>
              <a:rPr lang="es-ES" sz="1000" dirty="0">
                <a:solidFill>
                  <a:srgbClr val="9CDCFE"/>
                </a:solidFill>
                <a:latin typeface=" Dank Mono"/>
              </a:rPr>
              <a:t>min-width</a:t>
            </a:r>
            <a:r>
              <a:rPr lang="es-ES" sz="1000" dirty="0">
                <a:solidFill>
                  <a:srgbClr val="D4D4D4"/>
                </a:solidFill>
                <a:latin typeface=" Dank Mono"/>
              </a:rPr>
              <a:t>:</a:t>
            </a:r>
            <a:r>
              <a:rPr lang="es-ES" sz="1000" dirty="0">
                <a:solidFill>
                  <a:srgbClr val="B5CEA8"/>
                </a:solidFill>
                <a:latin typeface=" Dank Mono"/>
              </a:rPr>
              <a:t>1024px</a:t>
            </a:r>
            <a:r>
              <a:rPr lang="es-ES" sz="1000" dirty="0">
                <a:solidFill>
                  <a:srgbClr val="D4D4D4"/>
                </a:solidFill>
                <a:latin typeface=" Dank Mono"/>
              </a:rPr>
              <a:t>) {</a:t>
            </a:r>
          </a:p>
          <a:p>
            <a:r>
              <a:rPr lang="es-ES" sz="1000" dirty="0">
                <a:solidFill>
                  <a:srgbClr val="D4D4D4"/>
                </a:solidFill>
                <a:latin typeface=" Dank Mono"/>
              </a:rPr>
              <a:t>  </a:t>
            </a:r>
            <a:r>
              <a:rPr lang="es-ES" sz="1000" i="1" dirty="0">
                <a:solidFill>
                  <a:srgbClr val="608B4E"/>
                </a:solidFill>
                <a:latin typeface=" Dank Mono"/>
              </a:rPr>
              <a:t>/* reglas CSS para igual o mayor que 1024px de ancho */</a:t>
            </a:r>
            <a:endParaRPr lang="es-ES" sz="1000" dirty="0">
              <a:solidFill>
                <a:srgbClr val="D4D4D4"/>
              </a:solidFill>
              <a:latin typeface=" Dank Mono"/>
            </a:endParaRPr>
          </a:p>
          <a:p>
            <a:r>
              <a:rPr lang="es-ES" sz="1000" dirty="0">
                <a:solidFill>
                  <a:srgbClr val="D4D4D4"/>
                </a:solidFill>
                <a:latin typeface=" Dank Mono"/>
              </a:rPr>
              <a:t>}</a:t>
            </a:r>
          </a:p>
          <a:p>
            <a:endParaRPr lang="es-ES" sz="1000" i="1" dirty="0">
              <a:solidFill>
                <a:srgbClr val="C586C0"/>
              </a:solidFill>
              <a:latin typeface=" Dank Mono"/>
            </a:endParaRPr>
          </a:p>
          <a:p>
            <a:r>
              <a:rPr lang="es-ES" sz="1000" i="1" dirty="0">
                <a:solidFill>
                  <a:srgbClr val="C586C0"/>
                </a:solidFill>
                <a:latin typeface=" Dank Mono"/>
              </a:rPr>
              <a:t>@media</a:t>
            </a:r>
            <a:r>
              <a:rPr lang="es-ES" sz="1000" dirty="0">
                <a:solidFill>
                  <a:srgbClr val="D4D4D4"/>
                </a:solidFill>
                <a:latin typeface=" Dank Mono"/>
              </a:rPr>
              <a:t> </a:t>
            </a:r>
            <a:r>
              <a:rPr lang="es-ES" sz="1000" dirty="0" err="1">
                <a:solidFill>
                  <a:srgbClr val="CE9178"/>
                </a:solidFill>
                <a:latin typeface=" Dank Mono"/>
              </a:rPr>
              <a:t>screen</a:t>
            </a:r>
            <a:r>
              <a:rPr lang="es-ES" sz="1000" dirty="0">
                <a:solidFill>
                  <a:srgbClr val="D4D4D4"/>
                </a:solidFill>
                <a:latin typeface=" Dank Mono"/>
              </a:rPr>
              <a:t> and (</a:t>
            </a:r>
            <a:r>
              <a:rPr lang="es-ES" sz="1000" dirty="0">
                <a:solidFill>
                  <a:srgbClr val="9CDCFE"/>
                </a:solidFill>
                <a:latin typeface=" Dank Mono"/>
              </a:rPr>
              <a:t>min-width</a:t>
            </a:r>
            <a:r>
              <a:rPr lang="es-ES" sz="1000" dirty="0">
                <a:solidFill>
                  <a:srgbClr val="D4D4D4"/>
                </a:solidFill>
                <a:latin typeface=" Dank Mono"/>
              </a:rPr>
              <a:t>:</a:t>
            </a:r>
            <a:r>
              <a:rPr lang="es-ES" sz="1000" dirty="0">
                <a:solidFill>
                  <a:srgbClr val="B5CEA8"/>
                </a:solidFill>
                <a:latin typeface=" Dank Mono"/>
              </a:rPr>
              <a:t>640px</a:t>
            </a:r>
            <a:r>
              <a:rPr lang="es-ES" sz="1000" dirty="0">
                <a:solidFill>
                  <a:srgbClr val="D4D4D4"/>
                </a:solidFill>
                <a:latin typeface=" Dank Mono"/>
              </a:rPr>
              <a:t>) {</a:t>
            </a:r>
          </a:p>
          <a:p>
            <a:r>
              <a:rPr lang="es-ES" sz="1000" dirty="0">
                <a:solidFill>
                  <a:srgbClr val="D4D4D4"/>
                </a:solidFill>
                <a:latin typeface=" Dank Mono"/>
              </a:rPr>
              <a:t>  </a:t>
            </a:r>
            <a:r>
              <a:rPr lang="es-ES" sz="1000" i="1" dirty="0">
                <a:solidFill>
                  <a:srgbClr val="608B4E"/>
                </a:solidFill>
                <a:latin typeface=" Dank Mono"/>
              </a:rPr>
              <a:t>/* reglas CSS para igual o mayor que 640px de ancho */</a:t>
            </a:r>
            <a:endParaRPr lang="es-ES" sz="1000" dirty="0">
              <a:solidFill>
                <a:srgbClr val="D4D4D4"/>
              </a:solidFill>
              <a:latin typeface=" Dank Mono"/>
            </a:endParaRPr>
          </a:p>
          <a:p>
            <a:r>
              <a:rPr lang="es-ES" sz="1000" dirty="0">
                <a:solidFill>
                  <a:srgbClr val="D4D4D4"/>
                </a:solidFill>
                <a:latin typeface=" Dank Mono"/>
              </a:rPr>
              <a:t>}</a:t>
            </a:r>
          </a:p>
        </p:txBody>
      </p:sp>
      <p:sp>
        <p:nvSpPr>
          <p:cNvPr id="20" name="Rectangle 20">
            <a:extLst>
              <a:ext uri="{FF2B5EF4-FFF2-40B4-BE49-F238E27FC236}">
                <a16:creationId xmlns:a16="http://schemas.microsoft.com/office/drawing/2014/main" id="{6B5C2F03-439F-4981-B91E-7A6181179A7E}"/>
              </a:ext>
            </a:extLst>
          </p:cNvPr>
          <p:cNvSpPr/>
          <p:nvPr/>
        </p:nvSpPr>
        <p:spPr>
          <a:xfrm>
            <a:off x="4372986" y="3117250"/>
            <a:ext cx="1374889" cy="264577"/>
          </a:xfrm>
          <a:prstGeom prst="rect">
            <a:avLst/>
          </a:prstGeom>
          <a:solidFill>
            <a:srgbClr val="F7F2C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>
                <a:solidFill>
                  <a:srgbClr val="494738"/>
                </a:solidFill>
              </a:rPr>
              <a:t>Desktop </a:t>
            </a:r>
            <a:r>
              <a:rPr lang="es-ES" sz="1200" dirty="0" err="1">
                <a:solidFill>
                  <a:srgbClr val="494738"/>
                </a:solidFill>
              </a:rPr>
              <a:t>First</a:t>
            </a:r>
            <a:endParaRPr lang="en-ES" sz="1200" dirty="0">
              <a:solidFill>
                <a:srgbClr val="494738"/>
              </a:solidFill>
            </a:endParaRPr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1C7E430A-E727-43B5-89AE-A6313F5C1D4E}"/>
              </a:ext>
            </a:extLst>
          </p:cNvPr>
          <p:cNvSpPr/>
          <p:nvPr/>
        </p:nvSpPr>
        <p:spPr>
          <a:xfrm>
            <a:off x="553230" y="4074060"/>
            <a:ext cx="2790838" cy="714732"/>
          </a:xfrm>
          <a:prstGeom prst="roundRect">
            <a:avLst>
              <a:gd name="adj" fmla="val 2745"/>
            </a:avLst>
          </a:prstGeom>
          <a:solidFill>
            <a:schemeClr val="tx1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s-ES" sz="1000" i="1" dirty="0">
                <a:solidFill>
                  <a:srgbClr val="C586C0"/>
                </a:solidFill>
                <a:latin typeface=" Dank Mono"/>
              </a:rPr>
              <a:t>@media</a:t>
            </a:r>
            <a:r>
              <a:rPr lang="es-ES" sz="1000" dirty="0">
                <a:solidFill>
                  <a:srgbClr val="D4D4D4"/>
                </a:solidFill>
                <a:latin typeface=" Dank Mono"/>
              </a:rPr>
              <a:t>  </a:t>
            </a:r>
            <a:r>
              <a:rPr lang="es-ES" sz="1000" dirty="0" err="1">
                <a:solidFill>
                  <a:srgbClr val="D4D4D4"/>
                </a:solidFill>
                <a:latin typeface=" Dank Mono"/>
              </a:rPr>
              <a:t>not|only</a:t>
            </a:r>
            <a:r>
              <a:rPr lang="es-ES" sz="1000" dirty="0">
                <a:solidFill>
                  <a:srgbClr val="D4D4D4"/>
                </a:solidFill>
                <a:latin typeface=" Dank Mono"/>
              </a:rPr>
              <a:t> </a:t>
            </a:r>
            <a:r>
              <a:rPr lang="es-ES" sz="1000" dirty="0" err="1">
                <a:solidFill>
                  <a:srgbClr val="CE9178"/>
                </a:solidFill>
                <a:latin typeface=" Dank Mono"/>
              </a:rPr>
              <a:t>mediatype</a:t>
            </a:r>
            <a:r>
              <a:rPr lang="es-ES" sz="1000" dirty="0">
                <a:solidFill>
                  <a:srgbClr val="D4D4D4"/>
                </a:solidFill>
                <a:latin typeface=" Dank Mono"/>
              </a:rPr>
              <a:t> </a:t>
            </a:r>
            <a:r>
              <a:rPr lang="es-ES" sz="1000" dirty="0" err="1">
                <a:solidFill>
                  <a:srgbClr val="D4D4D4"/>
                </a:solidFill>
                <a:latin typeface=" Dank Mono"/>
              </a:rPr>
              <a:t>and|not|only</a:t>
            </a:r>
            <a:r>
              <a:rPr lang="es-ES" sz="1000" dirty="0">
                <a:solidFill>
                  <a:srgbClr val="D4D4D4"/>
                </a:solidFill>
                <a:latin typeface=" Dank Mono"/>
              </a:rPr>
              <a:t> (</a:t>
            </a:r>
            <a:r>
              <a:rPr lang="es-ES" sz="1000" dirty="0" err="1">
                <a:solidFill>
                  <a:srgbClr val="9CDCFE"/>
                </a:solidFill>
                <a:latin typeface=" Dank Mono"/>
              </a:rPr>
              <a:t>condition</a:t>
            </a:r>
            <a:r>
              <a:rPr lang="es-ES" sz="1000" dirty="0">
                <a:solidFill>
                  <a:srgbClr val="D4D4D4"/>
                </a:solidFill>
                <a:latin typeface=" Dank Mono"/>
              </a:rPr>
              <a:t>) {</a:t>
            </a:r>
          </a:p>
          <a:p>
            <a:r>
              <a:rPr lang="es-ES" sz="1000" dirty="0">
                <a:solidFill>
                  <a:srgbClr val="D4D4D4"/>
                </a:solidFill>
                <a:latin typeface=" Dank Mono"/>
              </a:rPr>
              <a:t>  </a:t>
            </a:r>
            <a:r>
              <a:rPr lang="es-ES" sz="1000" i="1" dirty="0">
                <a:solidFill>
                  <a:srgbClr val="608B4E"/>
                </a:solidFill>
                <a:latin typeface=" Dank Mono"/>
              </a:rPr>
              <a:t>/* CSS rules */</a:t>
            </a:r>
            <a:endParaRPr lang="es-ES" sz="1000" dirty="0">
              <a:solidFill>
                <a:srgbClr val="D4D4D4"/>
              </a:solidFill>
              <a:latin typeface=" Dank Mono"/>
            </a:endParaRPr>
          </a:p>
          <a:p>
            <a:r>
              <a:rPr lang="es-ES" sz="1000" dirty="0">
                <a:solidFill>
                  <a:srgbClr val="D4D4D4"/>
                </a:solidFill>
                <a:latin typeface=" Dank Mono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842021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9" grpId="0" animBg="1"/>
      <p:bldP spid="20" grpId="0" animBg="1"/>
      <p:bldP spid="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47699" y="-1627"/>
            <a:ext cx="8245476" cy="810657"/>
          </a:xfrm>
        </p:spPr>
        <p:txBody>
          <a:bodyPr lIns="0" anchor="b"/>
          <a:lstStyle/>
          <a:p>
            <a:r>
              <a:rPr lang="es-ES_tradnl" sz="4000" spc="-300" dirty="0">
                <a:solidFill>
                  <a:srgbClr val="242415"/>
                </a:solidFill>
                <a:latin typeface="Montserrat SemiBold" panose="00000700000000000000" pitchFamily="2" charset="0"/>
              </a:rPr>
              <a:t>CSS </a:t>
            </a:r>
            <a:r>
              <a:rPr lang="es-ES_tradnl" sz="4000" spc="-300" dirty="0" err="1">
                <a:solidFill>
                  <a:srgbClr val="242415"/>
                </a:solidFill>
                <a:latin typeface="Montserrat SemiBold" panose="00000700000000000000" pitchFamily="2" charset="0"/>
              </a:rPr>
              <a:t>Imports</a:t>
            </a:r>
            <a:endParaRPr lang="es-ES_tradnl" sz="4000" spc="-300" dirty="0">
              <a:solidFill>
                <a:srgbClr val="242415"/>
              </a:solidFill>
              <a:latin typeface="Montserrat SemiBold" panose="00000700000000000000" pitchFamily="2" charset="0"/>
            </a:endParaRP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2500B578-A172-4123-A9F9-10474B82C587}"/>
              </a:ext>
            </a:extLst>
          </p:cNvPr>
          <p:cNvSpPr/>
          <p:nvPr/>
        </p:nvSpPr>
        <p:spPr>
          <a:xfrm>
            <a:off x="0" y="0"/>
            <a:ext cx="254000" cy="5143500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DAA3C72-62A7-441A-A116-54A26EC017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4000" y="1418301"/>
            <a:ext cx="8890000" cy="538609"/>
          </a:xfrm>
          <a:prstGeom prst="rect">
            <a:avLst/>
          </a:prstGeom>
          <a:solidFill>
            <a:srgbClr val="EEEEE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110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</a:rPr>
              <a:t>Sintaxis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12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kumimoji="0" lang="es-ES" altLang="es-ES" sz="1200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kumimoji="0" lang="es-ES" altLang="es-ES" sz="12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ES" altLang="es-ES" sz="1200" b="0" i="1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kumimoji="0" lang="es-ES" altLang="es-ES" sz="12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12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kumimoji="0" lang="es-ES" altLang="es-ES" sz="1200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kumimoji="0" lang="es-ES" altLang="es-ES" sz="12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ES" altLang="es-ES" sz="1200" b="0" i="1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kumimoji="0" lang="es-ES" altLang="es-ES" sz="12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ES" altLang="es-ES" sz="1200" b="0" i="1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kumimoji="0" lang="es-ES" altLang="es-ES" sz="1200" b="0" i="1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kumimoji="0" lang="es-ES" altLang="es-ES" sz="1200" b="0" i="1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of</a:t>
            </a:r>
            <a:r>
              <a:rPr kumimoji="0" lang="es-ES" altLang="es-ES" sz="1200" b="0" i="1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-media-</a:t>
            </a:r>
            <a:r>
              <a:rPr kumimoji="0" lang="es-ES" altLang="es-ES" sz="1200" b="0" i="1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queries</a:t>
            </a:r>
            <a:r>
              <a:rPr kumimoji="0" lang="es-ES" altLang="es-ES" sz="12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kumimoji="0" lang="es-ES" altLang="es-ES" sz="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s-ES" altLang="es-E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9311D19-687E-46EF-BB7F-7017BED8D5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4000" y="2691145"/>
            <a:ext cx="8890000" cy="954107"/>
          </a:xfrm>
          <a:prstGeom prst="rect">
            <a:avLst/>
          </a:prstGeom>
          <a:solidFill>
            <a:srgbClr val="EEEEE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120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</a:rPr>
              <a:t>Ejemplos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1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kumimoji="0" lang="es-ES" altLang="es-ES" sz="1000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kumimoji="0" lang="es-ES" altLang="es-ES" sz="1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ES" altLang="es-ES" sz="1000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kumimoji="0" lang="es-ES" altLang="es-ES" sz="1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("fineprint.css") </a:t>
            </a:r>
            <a:r>
              <a:rPr kumimoji="0" lang="es-ES" altLang="es-ES" sz="1000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es-ES" altLang="es-ES" sz="1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1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kumimoji="0" lang="es-ES" altLang="es-ES" sz="1000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kumimoji="0" lang="es-ES" altLang="es-ES" sz="1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ES" altLang="es-ES" sz="1000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kumimoji="0" lang="es-ES" altLang="es-ES" sz="1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("bluish.css") </a:t>
            </a:r>
            <a:r>
              <a:rPr kumimoji="0" lang="es-ES" altLang="es-ES" sz="1000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projection</a:t>
            </a:r>
            <a:r>
              <a:rPr kumimoji="0" lang="es-ES" altLang="es-ES" sz="1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, tv;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1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kumimoji="0" lang="es-ES" altLang="es-ES" sz="1000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kumimoji="0" lang="es-ES" altLang="es-ES" sz="1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'custom.css’;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1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kumimoji="0" lang="es-ES" altLang="es-ES" sz="1000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kumimoji="0" lang="es-ES" altLang="es-ES" sz="1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"common.css" </a:t>
            </a:r>
            <a:r>
              <a:rPr kumimoji="0" lang="es-ES" altLang="es-ES" sz="1000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screen</a:t>
            </a:r>
            <a:r>
              <a:rPr kumimoji="0" lang="es-ES" altLang="es-ES" sz="1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s-ES" altLang="es-ES" sz="1000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projection</a:t>
            </a:r>
            <a:r>
              <a:rPr kumimoji="0" lang="es-ES" altLang="es-ES" sz="1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1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kumimoji="0" lang="es-ES" altLang="es-ES" sz="1000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kumimoji="0" lang="es-ES" altLang="es-ES" sz="1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ES" altLang="es-ES" sz="1000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kumimoji="0" lang="es-ES" altLang="es-ES" sz="1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('landscape.css') </a:t>
            </a:r>
            <a:r>
              <a:rPr kumimoji="0" lang="es-ES" altLang="es-ES" sz="1000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screen</a:t>
            </a:r>
            <a:r>
              <a:rPr kumimoji="0" lang="es-ES" altLang="es-ES" sz="1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and (</a:t>
            </a:r>
            <a:r>
              <a:rPr kumimoji="0" lang="es-ES" altLang="es-ES" sz="1000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orientation:landscape</a:t>
            </a:r>
            <a:r>
              <a:rPr kumimoji="0" lang="es-ES" altLang="es-ES" sz="1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);</a:t>
            </a:r>
            <a:r>
              <a:rPr kumimoji="0" lang="es-ES" altLang="es-ES" sz="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s-ES" altLang="es-E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63805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emoncode">
      <a:majorFont>
        <a:latin typeface="Montserrat SemiBold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D8D800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26088</TotalTime>
  <Words>1256</Words>
  <Application>Microsoft Office PowerPoint</Application>
  <PresentationFormat>Presentación en pantalla (16:9)</PresentationFormat>
  <Paragraphs>129</Paragraphs>
  <Slides>12</Slides>
  <Notes>10</Notes>
  <HiddenSlides>0</HiddenSlides>
  <MMClips>0</MMClips>
  <ScaleCrop>false</ScaleCrop>
  <HeadingPairs>
    <vt:vector size="6" baseType="variant">
      <vt:variant>
        <vt:lpstr>Fuentes usadas</vt:lpstr>
      </vt:variant>
      <vt:variant>
        <vt:i4>13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12</vt:i4>
      </vt:variant>
    </vt:vector>
  </HeadingPairs>
  <TitlesOfParts>
    <vt:vector size="26" baseType="lpstr">
      <vt:lpstr>Calibri</vt:lpstr>
      <vt:lpstr>Open Sans</vt:lpstr>
      <vt:lpstr>Google Sans</vt:lpstr>
      <vt:lpstr>Consolas</vt:lpstr>
      <vt:lpstr>Montserrat SemiBold</vt:lpstr>
      <vt:lpstr>Neo Sans Std</vt:lpstr>
      <vt:lpstr>Open Sans (Cuerpo)</vt:lpstr>
      <vt:lpstr>Montserrat Medium</vt:lpstr>
      <vt:lpstr>Arial</vt:lpstr>
      <vt:lpstr>Fira Code, Consolas,  Courier New</vt:lpstr>
      <vt:lpstr> Dank Mono</vt:lpstr>
      <vt:lpstr>Neo Sans Std Medium</vt:lpstr>
      <vt:lpstr>Neo Sans Std Light</vt:lpstr>
      <vt:lpstr>Office Theme</vt:lpstr>
      <vt:lpstr>Presentación de PowerPoint</vt:lpstr>
      <vt:lpstr>Diseño responsivo</vt:lpstr>
      <vt:lpstr>Diseño responsivo</vt:lpstr>
      <vt:lpstr>Diseño responsivo</vt:lpstr>
      <vt:lpstr>Estrategias</vt:lpstr>
      <vt:lpstr>CSS Custom Propierties: variables</vt:lpstr>
      <vt:lpstr>CSS Custom Propierties: variables</vt:lpstr>
      <vt:lpstr>Media Queries</vt:lpstr>
      <vt:lpstr>CSS Imports</vt:lpstr>
      <vt:lpstr>Recomendaciones</vt:lpstr>
      <vt:lpstr>Patrones</vt:lpstr>
      <vt:lpstr>Presentación de PowerPoint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Consejos de un perro viejo</dc:title>
  <dc:subject/>
  <dc:creator>Brauio Diez</dc:creator>
  <cp:keywords>lemoncode</cp:keywords>
  <dc:description/>
  <cp:lastModifiedBy>Victor Borrego Perez</cp:lastModifiedBy>
  <cp:revision>1570</cp:revision>
  <dcterms:created xsi:type="dcterms:W3CDTF">2011-05-12T11:00:38Z</dcterms:created>
  <dcterms:modified xsi:type="dcterms:W3CDTF">2021-04-17T07:39:25Z</dcterms:modified>
  <cp:category/>
</cp:coreProperties>
</file>